
<file path=[Content_Types].xml><?xml version="1.0" encoding="utf-8"?>
<Types xmlns="http://schemas.openxmlformats.org/package/2006/content-types">
  <Default Extension="fntdata" ContentType="application/x-fontdata"/>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3.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media/image17.jpg" ContentType="image/jpeg"/>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media/image46.jpg" ContentType="image/jpeg"/>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 id="2147483652" r:id="rId2"/>
    <p:sldMasterId id="2147483665" r:id="rId3"/>
    <p:sldMasterId id="2147483672" r:id="rId4"/>
  </p:sldMasterIdLst>
  <p:notesMasterIdLst>
    <p:notesMasterId r:id="rId38"/>
  </p:notesMasterIdLst>
  <p:sldIdLst>
    <p:sldId id="256" r:id="rId5"/>
    <p:sldId id="286" r:id="rId6"/>
    <p:sldId id="288" r:id="rId7"/>
    <p:sldId id="287" r:id="rId8"/>
    <p:sldId id="289" r:id="rId9"/>
    <p:sldId id="290" r:id="rId10"/>
    <p:sldId id="264" r:id="rId11"/>
    <p:sldId id="265" r:id="rId12"/>
    <p:sldId id="266" r:id="rId13"/>
    <p:sldId id="293" r:id="rId14"/>
    <p:sldId id="437" r:id="rId15"/>
    <p:sldId id="294" r:id="rId16"/>
    <p:sldId id="295" r:id="rId17"/>
    <p:sldId id="296" r:id="rId18"/>
    <p:sldId id="292" r:id="rId19"/>
    <p:sldId id="276" r:id="rId20"/>
    <p:sldId id="278" r:id="rId21"/>
    <p:sldId id="291" r:id="rId22"/>
    <p:sldId id="282" r:id="rId23"/>
    <p:sldId id="438" r:id="rId24"/>
    <p:sldId id="297" r:id="rId25"/>
    <p:sldId id="431" r:id="rId26"/>
    <p:sldId id="434" r:id="rId27"/>
    <p:sldId id="277" r:id="rId28"/>
    <p:sldId id="280" r:id="rId29"/>
    <p:sldId id="433" r:id="rId30"/>
    <p:sldId id="279" r:id="rId31"/>
    <p:sldId id="432" r:id="rId32"/>
    <p:sldId id="435" r:id="rId33"/>
    <p:sldId id="281" r:id="rId34"/>
    <p:sldId id="436" r:id="rId35"/>
    <p:sldId id="273" r:id="rId36"/>
    <p:sldId id="274" r:id="rId37"/>
  </p:sldIdLst>
  <p:sldSz cx="9144000" cy="5143500" type="screen16x9"/>
  <p:notesSz cx="6858000" cy="9144000"/>
  <p:embeddedFontLst>
    <p:embeddedFont>
      <p:font typeface="BentonSans-Medium" panose="02000604020000020004" pitchFamily="2" charset="77"/>
      <p:regular r:id="rId39"/>
      <p:bold r:id="rId40"/>
      <p:italic r:id="rId41"/>
      <p:boldItalic r:id="rId42"/>
    </p:embeddedFont>
    <p:embeddedFont>
      <p:font typeface="Calibri" panose="020F0502020204030204" pitchFamily="34" charset="0"/>
      <p:regular r:id="rId43"/>
      <p:bold r:id="rId44"/>
      <p:italic r:id="rId45"/>
      <p:boldItalic r:id="rId46"/>
    </p:embeddedFont>
    <p:embeddedFont>
      <p:font typeface="Century Gothic" panose="020B0502020202020204" pitchFamily="34" charset="0"/>
      <p:regular r:id="rId47"/>
      <p:bold r:id="rId48"/>
      <p:italic r:id="rId49"/>
      <p:boldItalic r:id="rId5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54" roundtripDataSignature="AMtx7mh5Cbm7OZx5d29LSN4FzVErTDBWzg=="/>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627DEF2-B36C-EA45-A296-E2494B2F9038}" v="2" dt="2023-05-05T18:40:24.236"/>
  </p1510:revLst>
</p1510:revInfo>
</file>

<file path=ppt/tableStyles.xml><?xml version="1.0" encoding="utf-8"?>
<a:tblStyleLst xmlns:a="http://schemas.openxmlformats.org/drawingml/2006/main" def="{959F87E1-44D8-4412-A4C3-4B41C59AB8D6}">
  <a:tblStyle styleId="{959F87E1-44D8-4412-A4C3-4B41C59AB8D6}" styleName="Table_0">
    <a:wholeTbl>
      <a:tcTxStyle b="off" i="off">
        <a:font>
          <a:latin typeface="Calibri"/>
          <a:ea typeface="Calibri"/>
          <a:cs typeface="Calibri"/>
        </a:font>
        <a:schemeClr val="lt1"/>
      </a:tcTxStyle>
      <a:tcStyle>
        <a:tcBdr>
          <a:left>
            <a:ln w="9525" cap="flat" cmpd="sng">
              <a:solidFill>
                <a:srgbClr val="000000">
                  <a:alpha val="0"/>
                </a:srgbClr>
              </a:solidFill>
              <a:prstDash val="solid"/>
              <a:round/>
              <a:headEnd type="none" w="sm" len="sm"/>
              <a:tailEnd type="none" w="sm" len="sm"/>
            </a:ln>
          </a:left>
          <a:right>
            <a:ln w="9525" cap="flat" cmpd="sng">
              <a:solidFill>
                <a:srgbClr val="000000">
                  <a:alpha val="0"/>
                </a:srgbClr>
              </a:solidFill>
              <a:prstDash val="solid"/>
              <a:round/>
              <a:headEnd type="none" w="sm" len="sm"/>
              <a:tailEnd type="none" w="sm" len="sm"/>
            </a:ln>
          </a:right>
          <a:top>
            <a:ln w="9525" cap="flat" cmpd="sng">
              <a:solidFill>
                <a:srgbClr val="000000">
                  <a:alpha val="0"/>
                </a:srgbClr>
              </a:solidFill>
              <a:prstDash val="solid"/>
              <a:round/>
              <a:headEnd type="none" w="sm" len="sm"/>
              <a:tailEnd type="none" w="sm" len="sm"/>
            </a:ln>
          </a:top>
          <a:bottom>
            <a:ln w="9525" cap="flat" cmpd="sng">
              <a:solidFill>
                <a:srgbClr val="000000">
                  <a:alpha val="0"/>
                </a:srgbClr>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chemeClr val="accent3"/>
          </a:solidFill>
        </a:fill>
      </a:tcStyle>
    </a:wholeTbl>
    <a:band1H>
      <a:tcTxStyle/>
      <a:tcStyle>
        <a:tcBdr/>
        <a:fill>
          <a:solidFill>
            <a:srgbClr val="828282"/>
          </a:solidFill>
        </a:fill>
      </a:tcStyle>
    </a:band1H>
    <a:band2H>
      <a:tcTxStyle/>
      <a:tcStyle>
        <a:tcBdr/>
      </a:tcStyle>
    </a:band2H>
    <a:band1V>
      <a:tcTxStyle/>
      <a:tcStyle>
        <a:tcBdr/>
        <a:fill>
          <a:solidFill>
            <a:srgbClr val="828282"/>
          </a:solidFill>
        </a:fill>
      </a:tcStyle>
    </a:band1V>
    <a:band2V>
      <a:tcTxStyle/>
      <a:tcStyle>
        <a:tcBdr/>
      </a:tcStyle>
    </a:band2V>
    <a:lastCol>
      <a:tcTxStyle b="on" i="off"/>
      <a:tcStyle>
        <a:tcBdr>
          <a:left>
            <a:ln w="25400" cap="flat" cmpd="sng">
              <a:solidFill>
                <a:schemeClr val="lt1"/>
              </a:solidFill>
              <a:prstDash val="solid"/>
              <a:round/>
              <a:headEnd type="none" w="sm" len="sm"/>
              <a:tailEnd type="none" w="sm" len="sm"/>
            </a:ln>
          </a:left>
        </a:tcBdr>
        <a:fill>
          <a:solidFill>
            <a:srgbClr val="828282"/>
          </a:solidFill>
        </a:fill>
      </a:tcStyle>
    </a:lastCol>
    <a:firstCol>
      <a:tcTxStyle b="on" i="off"/>
      <a:tcStyle>
        <a:tcBdr>
          <a:right>
            <a:ln w="25400" cap="flat" cmpd="sng">
              <a:solidFill>
                <a:schemeClr val="lt1"/>
              </a:solidFill>
              <a:prstDash val="solid"/>
              <a:round/>
              <a:headEnd type="none" w="sm" len="sm"/>
              <a:tailEnd type="none" w="sm" len="sm"/>
            </a:ln>
          </a:right>
        </a:tcBdr>
        <a:fill>
          <a:solidFill>
            <a:srgbClr val="828282"/>
          </a:solidFill>
        </a:fill>
      </a:tcStyle>
    </a:firstCol>
    <a:lastRow>
      <a:tcTxStyle b="on" i="off"/>
      <a:tcStyle>
        <a:tcBdr>
          <a:top>
            <a:ln w="25400" cap="flat" cmpd="sng">
              <a:solidFill>
                <a:schemeClr val="lt1"/>
              </a:solidFill>
              <a:prstDash val="solid"/>
              <a:round/>
              <a:headEnd type="none" w="sm" len="sm"/>
              <a:tailEnd type="none" w="sm" len="sm"/>
            </a:ln>
          </a:top>
        </a:tcBdr>
        <a:fill>
          <a:solidFill>
            <a:srgbClr val="6C6C6C"/>
          </a:solidFill>
        </a:fill>
      </a:tcStyle>
    </a:lastRow>
    <a:seCell>
      <a:tcTxStyle/>
      <a:tcStyle>
        <a:tcBdr>
          <a:left>
            <a:ln w="9525" cap="flat" cmpd="sng">
              <a:solidFill>
                <a:srgbClr val="000000">
                  <a:alpha val="0"/>
                </a:srgbClr>
              </a:solidFill>
              <a:prstDash val="solid"/>
              <a:round/>
              <a:headEnd type="none" w="sm" len="sm"/>
              <a:tailEnd type="none" w="sm" len="sm"/>
            </a:ln>
          </a:left>
        </a:tcBdr>
      </a:tcStyle>
    </a:seCell>
    <a:swCell>
      <a:tcTxStyle/>
      <a:tcStyle>
        <a:tcBdr>
          <a:right>
            <a:ln w="9525" cap="flat" cmpd="sng">
              <a:solidFill>
                <a:srgbClr val="000000">
                  <a:alpha val="0"/>
                </a:srgbClr>
              </a:solidFill>
              <a:prstDash val="solid"/>
              <a:round/>
              <a:headEnd type="none" w="sm" len="sm"/>
              <a:tailEnd type="none" w="sm" len="sm"/>
            </a:ln>
          </a:right>
        </a:tcBdr>
      </a:tcStyle>
    </a:swCell>
    <a:firstRow>
      <a:tcTxStyle b="on" i="off"/>
      <a:tcStyle>
        <a:tcBdr>
          <a:bottom>
            <a:ln w="25400" cap="flat" cmpd="sng">
              <a:solidFill>
                <a:schemeClr val="lt1"/>
              </a:solidFill>
              <a:prstDash val="solid"/>
              <a:round/>
              <a:headEnd type="none" w="sm" len="sm"/>
              <a:tailEnd type="none" w="sm" len="sm"/>
            </a:ln>
          </a:bottom>
        </a:tcBdr>
        <a:fill>
          <a:solidFill>
            <a:schemeClr val="dk1"/>
          </a:solidFill>
        </a:fill>
      </a:tcStyle>
    </a:firstRow>
    <a:neCell>
      <a:tcTxStyle/>
      <a:tcStyle>
        <a:tcBdr>
          <a:left>
            <a:ln w="9525" cap="flat" cmpd="sng">
              <a:solidFill>
                <a:srgbClr val="000000">
                  <a:alpha val="0"/>
                </a:srgbClr>
              </a:solidFill>
              <a:prstDash val="solid"/>
              <a:round/>
              <a:headEnd type="none" w="sm" len="sm"/>
              <a:tailEnd type="none" w="sm" len="sm"/>
            </a:ln>
          </a:left>
        </a:tcBdr>
      </a:tcStyle>
    </a:neCell>
    <a:nwCell>
      <a:tcTxStyle/>
      <a:tcStyle>
        <a:tcBdr>
          <a:right>
            <a:ln w="9525" cap="flat" cmpd="sng">
              <a:solidFill>
                <a:srgbClr val="000000">
                  <a:alpha val="0"/>
                </a:srgbClr>
              </a:solidFill>
              <a:prstDash val="solid"/>
              <a:round/>
              <a:headEnd type="none" w="sm" len="sm"/>
              <a:tailEnd type="none" w="sm" len="sm"/>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812"/>
    <p:restoredTop sz="83918"/>
  </p:normalViewPr>
  <p:slideViewPr>
    <p:cSldViewPr snapToGrid="0">
      <p:cViewPr varScale="1">
        <p:scale>
          <a:sx n="173" d="100"/>
          <a:sy n="173" d="100"/>
        </p:scale>
        <p:origin x="2472"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font" Target="fonts/font1.fntdata"/><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font" Target="fonts/font4.fntdata"/><Relationship Id="rId47" Type="http://schemas.openxmlformats.org/officeDocument/2006/relationships/font" Target="fonts/font9.fntdata"/><Relationship Id="rId50" Type="http://schemas.openxmlformats.org/officeDocument/2006/relationships/font" Target="fonts/font12.fntdata"/><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font" Target="fonts/font2.fntdata"/><Relationship Id="rId45" Type="http://schemas.openxmlformats.org/officeDocument/2006/relationships/font" Target="fonts/font7.fntdata"/><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font" Target="fonts/font5.fntdata"/><Relationship Id="rId48" Type="http://schemas.openxmlformats.org/officeDocument/2006/relationships/font" Target="fonts/font10.fntdata"/><Relationship Id="rId56"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notesMaster" Target="notesMasters/notesMaster1.xml"/><Relationship Id="rId46" Type="http://schemas.openxmlformats.org/officeDocument/2006/relationships/font" Target="fonts/font8.fntdata"/><Relationship Id="rId59"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font" Target="fonts/font3.fntdata"/><Relationship Id="rId54" Type="http://customschemas.google.com/relationships/presentationmetadata" Target="metadata"/><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font" Target="fonts/font11.fntdata"/><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font" Target="fonts/font6.fntdata"/><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ells, Aaron" userId="813583f4-1eb9-4e07-84c9-12b6b49a4a1f" providerId="ADAL" clId="{2627DEF2-B36C-EA45-A296-E2494B2F9038}"/>
    <pc:docChg chg="custSel addSld modSld">
      <pc:chgData name="Wells, Aaron" userId="813583f4-1eb9-4e07-84c9-12b6b49a4a1f" providerId="ADAL" clId="{2627DEF2-B36C-EA45-A296-E2494B2F9038}" dt="2023-05-05T18:42:55.626" v="246" actId="20577"/>
      <pc:docMkLst>
        <pc:docMk/>
      </pc:docMkLst>
      <pc:sldChg chg="addSp delSp modSp new mod modNotesTx">
        <pc:chgData name="Wells, Aaron" userId="813583f4-1eb9-4e07-84c9-12b6b49a4a1f" providerId="ADAL" clId="{2627DEF2-B36C-EA45-A296-E2494B2F9038}" dt="2023-05-05T18:42:55.626" v="246" actId="20577"/>
        <pc:sldMkLst>
          <pc:docMk/>
          <pc:sldMk cId="3055096611" sldId="438"/>
        </pc:sldMkLst>
        <pc:spChg chg="del">
          <ac:chgData name="Wells, Aaron" userId="813583f4-1eb9-4e07-84c9-12b6b49a4a1f" providerId="ADAL" clId="{2627DEF2-B36C-EA45-A296-E2494B2F9038}" dt="2023-05-05T18:39:50.469" v="1"/>
          <ac:spMkLst>
            <pc:docMk/>
            <pc:sldMk cId="3055096611" sldId="438"/>
            <ac:spMk id="3" creationId="{0065BA83-FA56-DD76-6DA0-46F06E7ADEE7}"/>
          </ac:spMkLst>
        </pc:spChg>
        <pc:spChg chg="add mod">
          <ac:chgData name="Wells, Aaron" userId="813583f4-1eb9-4e07-84c9-12b6b49a4a1f" providerId="ADAL" clId="{2627DEF2-B36C-EA45-A296-E2494B2F9038}" dt="2023-05-05T18:39:50.469" v="1"/>
          <ac:spMkLst>
            <pc:docMk/>
            <pc:sldMk cId="3055096611" sldId="438"/>
            <ac:spMk id="5" creationId="{58F5CEEE-47FA-2C84-3C73-739AF794ABFA}"/>
          </ac:spMkLst>
        </pc:spChg>
        <pc:picChg chg="add mod">
          <ac:chgData name="Wells, Aaron" userId="813583f4-1eb9-4e07-84c9-12b6b49a4a1f" providerId="ADAL" clId="{2627DEF2-B36C-EA45-A296-E2494B2F9038}" dt="2023-05-05T18:42:11.928" v="215" actId="1076"/>
          <ac:picMkLst>
            <pc:docMk/>
            <pc:sldMk cId="3055096611" sldId="438"/>
            <ac:picMk id="7" creationId="{DC211164-548A-E2FB-D11B-2440D5D096D8}"/>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cloud.google.com/learn/what-is-iaas" TargetMode="External"/><Relationship Id="rId2" Type="http://schemas.openxmlformats.org/officeDocument/2006/relationships/slide" Target="../slides/slide2.xml"/><Relationship Id="rId1" Type="http://schemas.openxmlformats.org/officeDocument/2006/relationships/notesMaster" Target="../notesMasters/notesMaster1.xml"/><Relationship Id="rId4" Type="http://schemas.openxmlformats.org/officeDocument/2006/relationships/hyperlink" Target="https://cloud.google.com/learn/what-is-paas"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5" name="Google Shape;145;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6" name="Google Shape;146;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Quickly!!! Move past this slide to just show that the world of </a:t>
            </a:r>
            <a:r>
              <a:rPr lang="en-US" dirty="0" err="1"/>
              <a:t>openstack</a:t>
            </a:r>
            <a:r>
              <a:rPr lang="en-US" dirty="0"/>
              <a:t> is vast and full </a:t>
            </a:r>
            <a:r>
              <a:rPr lang="en-US"/>
              <a:t>of dragons</a:t>
            </a:r>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4159487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7914196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5" name="Google Shape;415;p2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Template driven for more complex workflows</a:t>
            </a:r>
            <a:endParaRPr/>
          </a:p>
        </p:txBody>
      </p:sp>
      <p:sp>
        <p:nvSpPr>
          <p:cNvPr id="416" name="Google Shape;416;p2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25</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6" name="Google Shape;406;p2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t>Jetstream2.exosphere.app – Differences from JS1 GUI</a:t>
            </a:r>
            <a:endParaRPr dirty="0"/>
          </a:p>
          <a:p>
            <a:pPr marL="285750" lvl="0" indent="-285750" algn="l" rtl="0">
              <a:lnSpc>
                <a:spcPct val="90000"/>
              </a:lnSpc>
              <a:spcBef>
                <a:spcPts val="0"/>
              </a:spcBef>
              <a:spcAft>
                <a:spcPts val="0"/>
              </a:spcAft>
              <a:buClr>
                <a:schemeClr val="lt1"/>
              </a:buClr>
              <a:buSzPts val="1600"/>
              <a:buFont typeface="Arial"/>
              <a:buChar char="•"/>
            </a:pPr>
            <a:r>
              <a:rPr lang="en-US" dirty="0">
                <a:latin typeface="Arial"/>
                <a:ea typeface="Arial"/>
                <a:cs typeface="Arial"/>
                <a:sym typeface="Arial"/>
              </a:rPr>
              <a:t>Co-exists with other OpenStack interfaces, other research clouds</a:t>
            </a:r>
            <a:endParaRPr dirty="0"/>
          </a:p>
          <a:p>
            <a:pPr marL="285750" lvl="0" indent="-285750" algn="l" rtl="0">
              <a:lnSpc>
                <a:spcPct val="90000"/>
              </a:lnSpc>
              <a:spcBef>
                <a:spcPts val="1000"/>
              </a:spcBef>
              <a:spcAft>
                <a:spcPts val="0"/>
              </a:spcAft>
              <a:buClr>
                <a:schemeClr val="lt1"/>
              </a:buClr>
              <a:buSzPts val="1600"/>
              <a:buFont typeface="Arial"/>
              <a:buChar char="•"/>
            </a:pPr>
            <a:r>
              <a:rPr lang="en-US" dirty="0">
                <a:latin typeface="Arial"/>
                <a:ea typeface="Arial"/>
                <a:cs typeface="Arial"/>
                <a:sym typeface="Arial"/>
              </a:rPr>
              <a:t>Much easier collaboration between users on same allocation</a:t>
            </a:r>
            <a:endParaRPr dirty="0"/>
          </a:p>
          <a:p>
            <a:pPr marL="285750" lvl="0" indent="-285750" algn="l" rtl="0">
              <a:lnSpc>
                <a:spcPct val="90000"/>
              </a:lnSpc>
              <a:spcBef>
                <a:spcPts val="1000"/>
              </a:spcBef>
              <a:spcAft>
                <a:spcPts val="0"/>
              </a:spcAft>
              <a:buClr>
                <a:schemeClr val="lt1"/>
              </a:buClr>
              <a:buSzPts val="1600"/>
              <a:buFont typeface="Arial"/>
              <a:buChar char="•"/>
            </a:pPr>
            <a:r>
              <a:rPr lang="en-US" dirty="0">
                <a:latin typeface="Arial"/>
                <a:ea typeface="Arial"/>
                <a:cs typeface="Arial"/>
                <a:sym typeface="Arial"/>
              </a:rPr>
              <a:t>Choose an operating system instead of browsing a list of images</a:t>
            </a:r>
            <a:endParaRPr dirty="0"/>
          </a:p>
          <a:p>
            <a:pPr marL="285750" lvl="0" indent="-285750" algn="l" rtl="0">
              <a:lnSpc>
                <a:spcPct val="90000"/>
              </a:lnSpc>
              <a:spcBef>
                <a:spcPts val="1000"/>
              </a:spcBef>
              <a:spcAft>
                <a:spcPts val="0"/>
              </a:spcAft>
              <a:buClr>
                <a:schemeClr val="lt1"/>
              </a:buClr>
              <a:buSzPts val="1600"/>
              <a:buFont typeface="Arial"/>
              <a:buChar char="•"/>
            </a:pPr>
            <a:r>
              <a:rPr lang="en-US" dirty="0">
                <a:latin typeface="Arial"/>
                <a:ea typeface="Arial"/>
                <a:cs typeface="Arial"/>
                <a:sym typeface="Arial"/>
              </a:rPr>
              <a:t>Multi-instance create and delete</a:t>
            </a:r>
            <a:endParaRPr dirty="0"/>
          </a:p>
          <a:p>
            <a:pPr marL="285750" lvl="0" indent="-285750" algn="l" rtl="0">
              <a:lnSpc>
                <a:spcPct val="90000"/>
              </a:lnSpc>
              <a:spcBef>
                <a:spcPts val="1000"/>
              </a:spcBef>
              <a:spcAft>
                <a:spcPts val="0"/>
              </a:spcAft>
              <a:buClr>
                <a:schemeClr val="lt1"/>
              </a:buClr>
              <a:buSzPts val="1600"/>
              <a:buFont typeface="Arial"/>
              <a:buChar char="•"/>
            </a:pPr>
            <a:r>
              <a:rPr lang="en-US" dirty="0">
                <a:latin typeface="Arial"/>
                <a:ea typeface="Arial"/>
                <a:cs typeface="Arial"/>
                <a:sym typeface="Arial"/>
              </a:rPr>
              <a:t>Volume-backed instances ➡ large, persistent root disks</a:t>
            </a:r>
            <a:endParaRPr dirty="0"/>
          </a:p>
          <a:p>
            <a:pPr marL="285750" lvl="0" indent="-285750" algn="l" rtl="0">
              <a:lnSpc>
                <a:spcPct val="90000"/>
              </a:lnSpc>
              <a:spcBef>
                <a:spcPts val="1000"/>
              </a:spcBef>
              <a:spcAft>
                <a:spcPts val="0"/>
              </a:spcAft>
              <a:buClr>
                <a:schemeClr val="lt1"/>
              </a:buClr>
              <a:buSzPts val="1600"/>
              <a:buFont typeface="Arial"/>
              <a:buChar char="•"/>
            </a:pPr>
            <a:r>
              <a:rPr lang="en-US" dirty="0">
                <a:latin typeface="Arial"/>
                <a:ea typeface="Arial"/>
                <a:cs typeface="Arial"/>
                <a:sym typeface="Arial"/>
              </a:rPr>
              <a:t>Live instance load graphs (CPU, GPU, RAM, storage)</a:t>
            </a:r>
            <a:endParaRPr dirty="0"/>
          </a:p>
          <a:p>
            <a:pPr marL="285750" lvl="0" indent="-285750" algn="l" rtl="0">
              <a:lnSpc>
                <a:spcPct val="90000"/>
              </a:lnSpc>
              <a:spcBef>
                <a:spcPts val="1000"/>
              </a:spcBef>
              <a:spcAft>
                <a:spcPts val="0"/>
              </a:spcAft>
              <a:buClr>
                <a:schemeClr val="lt1"/>
              </a:buClr>
              <a:buSzPts val="1600"/>
              <a:buFont typeface="Arial"/>
              <a:buChar char="•"/>
            </a:pPr>
            <a:r>
              <a:rPr lang="en-US" dirty="0">
                <a:latin typeface="Arial"/>
                <a:ea typeface="Arial"/>
                <a:cs typeface="Arial"/>
                <a:sym typeface="Arial"/>
              </a:rPr>
              <a:t>Live instance resize</a:t>
            </a:r>
            <a:endParaRPr dirty="0"/>
          </a:p>
          <a:p>
            <a:pPr marL="285750" lvl="0" indent="-285750" algn="l" rtl="0">
              <a:lnSpc>
                <a:spcPct val="90000"/>
              </a:lnSpc>
              <a:spcBef>
                <a:spcPts val="1000"/>
              </a:spcBef>
              <a:spcAft>
                <a:spcPts val="0"/>
              </a:spcAft>
              <a:buClr>
                <a:schemeClr val="lt1"/>
              </a:buClr>
              <a:buSzPts val="1600"/>
              <a:buFont typeface="Arial"/>
              <a:buChar char="•"/>
            </a:pPr>
            <a:r>
              <a:rPr lang="en-US" dirty="0">
                <a:latin typeface="Arial"/>
                <a:ea typeface="Arial"/>
                <a:cs typeface="Arial"/>
                <a:sym typeface="Arial"/>
              </a:rPr>
              <a:t>Push-button virtual clusters with elastic scaling</a:t>
            </a:r>
            <a:endParaRPr dirty="0"/>
          </a:p>
          <a:p>
            <a:pPr marL="285750" lvl="0" indent="-285750" algn="l" rtl="0">
              <a:lnSpc>
                <a:spcPct val="90000"/>
              </a:lnSpc>
              <a:spcBef>
                <a:spcPts val="1000"/>
              </a:spcBef>
              <a:spcAft>
                <a:spcPts val="0"/>
              </a:spcAft>
              <a:buClr>
                <a:schemeClr val="lt1"/>
              </a:buClr>
              <a:buSzPts val="1600"/>
              <a:buFont typeface="Arial"/>
              <a:buChar char="•"/>
            </a:pPr>
            <a:r>
              <a:rPr lang="en-US" dirty="0">
                <a:latin typeface="Arial"/>
                <a:ea typeface="Arial"/>
                <a:cs typeface="Arial"/>
                <a:sym typeface="Arial"/>
              </a:rPr>
              <a:t>Reproducible workbenches with Binder-compatible repositories</a:t>
            </a:r>
            <a:endParaRPr dirty="0"/>
          </a:p>
          <a:p>
            <a:pPr marL="0" lvl="0" indent="0" algn="l" rtl="0">
              <a:spcBef>
                <a:spcPts val="0"/>
              </a:spcBef>
              <a:spcAft>
                <a:spcPts val="0"/>
              </a:spcAft>
              <a:buNone/>
            </a:pPr>
            <a:endParaRPr dirty="0"/>
          </a:p>
        </p:txBody>
      </p:sp>
      <p:sp>
        <p:nvSpPr>
          <p:cNvPr id="407" name="Google Shape;407;p2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27</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7" name="Google Shape;317;p1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Jamie Stevens, Stephen Sofhauser, David Griggs, Jordan Sills, Iffy Ahmed and many others from Dell</a:t>
            </a:r>
            <a:endParaRPr/>
          </a:p>
          <a:p>
            <a:pPr marL="0" lvl="0" indent="0" algn="l" rtl="0">
              <a:spcBef>
                <a:spcPts val="0"/>
              </a:spcBef>
              <a:spcAft>
                <a:spcPts val="0"/>
              </a:spcAft>
              <a:buNone/>
            </a:pPr>
            <a:r>
              <a:rPr lang="en-US"/>
              <a:t>Marc West, John J, Jonathan Bentz, Brandon Hathaway, Mike Courtney, Kris Kiepert and many others from NVIDIA as well</a:t>
            </a:r>
            <a:endParaRPr/>
          </a:p>
        </p:txBody>
      </p:sp>
      <p:sp>
        <p:nvSpPr>
          <p:cNvPr id="318" name="Google Shape;318;p1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32</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4" name="Google Shape;324;p1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5" name="Google Shape;325;p1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33</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u="sng" dirty="0">
                <a:solidFill>
                  <a:srgbClr val="1A73E8"/>
                </a:solidFill>
                <a:effectLst/>
                <a:latin typeface="Arial" panose="020B0604020202020204" pitchFamily="34" charset="0"/>
                <a:hlinkClick r:id="rId3"/>
              </a:rPr>
              <a:t>Infrastructure as a service</a:t>
            </a:r>
            <a:r>
              <a:rPr lang="en-US" dirty="0">
                <a:solidFill>
                  <a:srgbClr val="5F6368"/>
                </a:solidFill>
                <a:effectLst/>
                <a:latin typeface="Arial" panose="020B0604020202020204" pitchFamily="34" charset="0"/>
              </a:rPr>
              <a:t> (IaaS) offers on-demand access to IT infrastructure services, including compute, storage, networking, and virtualization. It provides the highest level of control over your IT resources and most closely resembles traditional on-premises IT resources.</a:t>
            </a:r>
          </a:p>
          <a:p>
            <a:pPr algn="l"/>
            <a:endParaRPr lang="en-US" dirty="0">
              <a:solidFill>
                <a:srgbClr val="5F6368"/>
              </a:solidFill>
              <a:effectLst/>
              <a:latin typeface="Arial" panose="020B0604020202020204" pitchFamily="34" charset="0"/>
            </a:endParaRPr>
          </a:p>
          <a:p>
            <a:pPr algn="l"/>
            <a:r>
              <a:rPr lang="en-US" u="sng" dirty="0">
                <a:solidFill>
                  <a:srgbClr val="1A73E8"/>
                </a:solidFill>
                <a:effectLst/>
                <a:latin typeface="Arial" panose="020B0604020202020204" pitchFamily="34" charset="0"/>
                <a:hlinkClick r:id="rId4"/>
              </a:rPr>
              <a:t>Platform as a service</a:t>
            </a:r>
            <a:r>
              <a:rPr lang="en-US" dirty="0">
                <a:solidFill>
                  <a:srgbClr val="5F6368"/>
                </a:solidFill>
                <a:effectLst/>
                <a:latin typeface="Arial" panose="020B0604020202020204" pitchFamily="34" charset="0"/>
              </a:rPr>
              <a:t> (PaaS) offers all the hardware and software resources needed for cloud application development. With PaaS, companies can focus fully on application development without the burden of managing and maintaining the underlying infrastructure.</a:t>
            </a:r>
          </a:p>
          <a:p>
            <a:pPr algn="l"/>
            <a:endParaRPr lang="en-US" dirty="0">
              <a:solidFill>
                <a:srgbClr val="5F6368"/>
              </a:solidFill>
              <a:effectLst/>
              <a:latin typeface="Arial" panose="020B0604020202020204" pitchFamily="34" charset="0"/>
            </a:endParaRPr>
          </a:p>
          <a:p>
            <a:pPr algn="l"/>
            <a:r>
              <a:rPr lang="en-US" dirty="0">
                <a:solidFill>
                  <a:srgbClr val="5F6368"/>
                </a:solidFill>
                <a:effectLst/>
                <a:latin typeface="Arial" panose="020B0604020202020204" pitchFamily="34" charset="0"/>
              </a:rPr>
              <a:t>Software as a service (SaaS) delivers a full application stack as a service, from underlying infrastructure to maintenance and updates to the app software itself. A SaaS solution is often an end-user application, where both the service and the infrastructure is managed and maintained by the cloud service provider.</a:t>
            </a:r>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7871317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There’s no magic in “the cloud” – it really is just someone else’s computer that you’re paying to use. It’s a convenience factor or cost factors or other things.</a:t>
            </a:r>
          </a:p>
          <a:p>
            <a:endParaRPr lang="en-US" dirty="0"/>
          </a:p>
          <a:p>
            <a:r>
              <a:rPr lang="en-US" dirty="0"/>
              <a:t>It’s just important to keep perspective that every service is backed by something and someone. </a:t>
            </a:r>
          </a:p>
          <a:p>
            <a:endParaRPr lang="en-US" dirty="0"/>
          </a:p>
          <a:p>
            <a:r>
              <a:rPr lang="en-US" dirty="0"/>
              <a:t>And the pic is just funny. </a:t>
            </a:r>
            <a:r>
              <a:rPr lang="en-US" dirty="0">
                <a:sym typeface="Wingdings" pitchFamily="2" charset="2"/>
              </a:rPr>
              <a:t> </a:t>
            </a:r>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6542543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convenience factor is a key for things like storage where you want to be able to access the same files from many locations relatively seamlessly. Or run software from multiple devices where you can use per-seat licensing from cloud services (like Adobe Photoshop cloud edition as an example) without having to buy multiple licenses – also saving money. </a:t>
            </a:r>
          </a:p>
          <a:p>
            <a:endParaRPr lang="en-US" dirty="0"/>
          </a:p>
          <a:p>
            <a:r>
              <a:rPr lang="en-US" dirty="0"/>
              <a:t>Security – well, that’s a fallacy a lot of corner office types buy into – if it’s compute, it’s only as secure as the people managing it. At any rate, security refers to the infrastructure. Presumably the resource providers (e.g. Google) are trying to keep these services secure. Just keep in mind that it’s no substitute for good security practices all around</a:t>
            </a:r>
          </a:p>
          <a:p>
            <a:endParaRPr lang="en-US" dirty="0"/>
          </a:p>
          <a:p>
            <a:r>
              <a:rPr lang="en-US" dirty="0"/>
              <a:t>Scarce or rare resources – perhaps your institution or company doesn’t have access to high end GPUs or particular FPGAs – there’s almost certainly a cloud environment out there where you can rent access to it to try your code or experiment with without having to invest in the hardware yourself. Perhaps it ultimately leads to you buying it, but it gives you a way to try before you buy. Or to just use someone else’s resource as you need it. </a:t>
            </a:r>
          </a:p>
          <a:p>
            <a:endParaRPr lang="en-US" dirty="0"/>
          </a:p>
          <a:p>
            <a:r>
              <a:rPr lang="en-US" dirty="0"/>
              <a:t>More resources – many small companies don’t have their own data centers and it’s just not economically feasible to have one with adequate cooling, power, and staffing. Cloud resources might let you have more resources than you could easily have otherwise – or if you have a problem you just need more processing power to solve, cloud compute resources might let you do that sooner rather than later.</a:t>
            </a:r>
          </a:p>
          <a:p>
            <a:endParaRPr lang="en-US" dirty="0"/>
          </a:p>
          <a:p>
            <a:r>
              <a:rPr lang="en-US" dirty="0"/>
              <a:t>If you need something for a short time, it may be cheaper to rent it via cloud rather than invest permanently in a resource on premises.  Most people tend to look at storage as a parking lot. Compute tends to be more of an on demand thing in research – though for companies providing services, “always on” technologies for running web or </a:t>
            </a:r>
            <a:r>
              <a:rPr lang="en-US" dirty="0" err="1"/>
              <a:t>db</a:t>
            </a:r>
            <a:r>
              <a:rPr lang="en-US" dirty="0"/>
              <a:t> services are common. </a:t>
            </a:r>
          </a:p>
          <a:p>
            <a:endParaRPr lang="en-US" dirty="0"/>
          </a:p>
          <a:p>
            <a:r>
              <a:rPr lang="en-US" dirty="0"/>
              <a:t>Low cost – many people are dazzled by what appears to be really low costs. And sometimes the services are VERY affordable. There are just lots of ways you can accidentally run up a big bill. Pay attention to the fine print – watch for ingress/egress fees and any other costs that may be masked or hidden. Pretty much everyone in academia has or knows someone with an AWS “dear god look at this bill” story. </a:t>
            </a:r>
            <a:r>
              <a:rPr lang="en-US" dirty="0">
                <a:sym typeface="Wingdings" pitchFamily="2" charset="2"/>
              </a:rPr>
              <a:t> </a:t>
            </a:r>
          </a:p>
          <a:p>
            <a:endParaRPr lang="en-US" dirty="0">
              <a:sym typeface="Wingdings" pitchFamily="2" charset="2"/>
            </a:endParaRPr>
          </a:p>
          <a:p>
            <a:r>
              <a:rPr lang="en-US" dirty="0">
                <a:sym typeface="Wingdings" pitchFamily="2" charset="2"/>
              </a:rPr>
              <a:t>Mix and match services – what it sounds like. Sometimes you need a variety of things and cloud services from one or more vendors may let you do that easily. </a:t>
            </a:r>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3011441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common fallacy that we’ve covered is that cloud resources are always cheap – they might be (and often are) cheap for particular use cases, but it merits analysis on whether it might be more economical in the long term to have your own on premises resources. Most institutions, private and public, often find that a mixed portfolio of cloud and on-premises services make the most sense. It’s not simple but always worth making careful analysis on services that you intend to run/have/need for the long term before just blindly writing a check to your cloud provider of choice. </a:t>
            </a:r>
          </a:p>
          <a:p>
            <a:endParaRPr lang="en-US" dirty="0"/>
          </a:p>
          <a:p>
            <a:r>
              <a:rPr lang="en-US" dirty="0"/>
              <a:t>Sometimes, especially for things like HPC, where an academic or research institution might have large needs, you may want dedicated access – not having to share or wait for resources in the cloud if you’re accessing them on demand. (And not pay a high cost for lots of dedicated cloud resources if you need them constantly)</a:t>
            </a:r>
          </a:p>
          <a:p>
            <a:endParaRPr lang="en-US" dirty="0"/>
          </a:p>
          <a:p>
            <a:r>
              <a:rPr lang="en-US" dirty="0"/>
              <a:t>Proprietary information – while security is still a slippery slope, often keeping things on premises means you can better limit outside access. It still requires having qualified security staffing whether you opt to stay on site or in the cloud. </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424310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Hybrid clouds are rarely discussed – basically have an on-prem component but have some services in commercial cloud or may burst to public cloud on demand (in the case of compute resources)</a:t>
            </a:r>
          </a:p>
          <a:p>
            <a:endParaRPr lang="en-US" dirty="0"/>
          </a:p>
          <a:p>
            <a:r>
              <a:rPr lang="en-US" dirty="0"/>
              <a:t>Hybrid clouds often make sense when you may have public facing data and private data. You keep the private data on premises, hopefully behind a defense-in-depth approach to keep it secure while public facing services (a la public web sites and public data) may live in the commercial cloud. </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9414174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7458554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p2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0" name="Google Shape;350;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6" name="Google Shape;366;p2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r>
              <a:rPr lang="en-US"/>
              <a:t>Note the multiple touch points for users, won’t dive deep into the architecture</a:t>
            </a:r>
            <a:endParaRPr/>
          </a:p>
          <a:p>
            <a:pPr marL="0" lvl="0" indent="0" algn="l" rtl="0">
              <a:spcBef>
                <a:spcPts val="0"/>
              </a:spcBef>
              <a:spcAft>
                <a:spcPts val="0"/>
              </a:spcAft>
              <a:buClr>
                <a:schemeClr val="dk1"/>
              </a:buClr>
              <a:buSzPts val="1200"/>
              <a:buFont typeface="Calibri"/>
              <a:buNone/>
            </a:pPr>
            <a:endParaRPr/>
          </a:p>
          <a:p>
            <a:pPr marL="0" lvl="0" indent="0" algn="l" rtl="0">
              <a:spcBef>
                <a:spcPts val="0"/>
              </a:spcBef>
              <a:spcAft>
                <a:spcPts val="0"/>
              </a:spcAft>
              <a:buClr>
                <a:schemeClr val="dk1"/>
              </a:buClr>
              <a:buSzPts val="1200"/>
              <a:buFont typeface="Calibri"/>
              <a:buNone/>
            </a:pPr>
            <a:r>
              <a:rPr lang="en-US"/>
              <a:t>Speak to how these interfaces serve different communities/purposes</a:t>
            </a:r>
            <a:endParaRPr/>
          </a:p>
        </p:txBody>
      </p:sp>
      <p:sp>
        <p:nvSpPr>
          <p:cNvPr id="367" name="Google Shape;367;p2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200"/>
              <a:buFont typeface="Calibri"/>
              <a:buNone/>
            </a:pPr>
            <a:fld id="{00000000-1234-1234-1234-123412341234}" type="slidenum">
              <a:rPr lang="en-US"/>
              <a:t>17</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16"/>
        <p:cNvGrpSpPr/>
        <p:nvPr/>
      </p:nvGrpSpPr>
      <p:grpSpPr>
        <a:xfrm>
          <a:off x="0" y="0"/>
          <a:ext cx="0" cy="0"/>
          <a:chOff x="0" y="0"/>
          <a:chExt cx="0" cy="0"/>
        </a:xfrm>
      </p:grpSpPr>
      <p:cxnSp>
        <p:nvCxnSpPr>
          <p:cNvPr id="17" name="Google Shape;17;p28"/>
          <p:cNvCxnSpPr/>
          <p:nvPr/>
        </p:nvCxnSpPr>
        <p:spPr>
          <a:xfrm>
            <a:off x="3195376" y="507442"/>
            <a:ext cx="25121" cy="4129872"/>
          </a:xfrm>
          <a:prstGeom prst="straightConnector1">
            <a:avLst/>
          </a:prstGeom>
          <a:noFill/>
          <a:ln w="9525" cap="flat" cmpd="sng">
            <a:solidFill>
              <a:srgbClr val="3D3D3D"/>
            </a:solidFill>
            <a:prstDash val="dash"/>
            <a:miter lim="800000"/>
            <a:headEnd type="diamond" w="sm" len="sm"/>
            <a:tailEnd type="diamond" w="sm" len="sm"/>
          </a:ln>
        </p:spPr>
      </p:cxnSp>
      <p:sp>
        <p:nvSpPr>
          <p:cNvPr id="18" name="Google Shape;18;p28"/>
          <p:cNvSpPr txBox="1">
            <a:spLocks noGrp="1"/>
          </p:cNvSpPr>
          <p:nvPr>
            <p:ph type="title"/>
          </p:nvPr>
        </p:nvSpPr>
        <p:spPr>
          <a:xfrm>
            <a:off x="3657600" y="1376624"/>
            <a:ext cx="4857749" cy="909376"/>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rgbClr val="990000"/>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 name="Google Shape;19;p28"/>
          <p:cNvSpPr txBox="1">
            <a:spLocks noGrp="1"/>
          </p:cNvSpPr>
          <p:nvPr>
            <p:ph type="body" idx="1"/>
          </p:nvPr>
        </p:nvSpPr>
        <p:spPr>
          <a:xfrm>
            <a:off x="3657600" y="2376435"/>
            <a:ext cx="4857749" cy="1647930"/>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400"/>
              </a:spcBef>
              <a:spcAft>
                <a:spcPts val="0"/>
              </a:spcAft>
              <a:buClr>
                <a:srgbClr val="3D3D3D"/>
              </a:buClr>
              <a:buSzPts val="1400"/>
              <a:buNone/>
              <a:defRPr sz="1400"/>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 name="Google Shape;20;p28"/>
          <p:cNvSpPr txBox="1">
            <a:spLocks noGrp="1"/>
          </p:cNvSpPr>
          <p:nvPr>
            <p:ph type="dt" idx="10"/>
          </p:nvPr>
        </p:nvSpPr>
        <p:spPr>
          <a:xfrm>
            <a:off x="3657600" y="4111370"/>
            <a:ext cx="4857749" cy="13671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sz="1000" b="0" i="0">
                <a:solidFill>
                  <a:srgbClr val="3D3D3D"/>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800" b="0" i="0">
                <a:solidFill>
                  <a:srgbClr val="990000"/>
                </a:solidFill>
                <a:latin typeface="BentonSans-Medium"/>
                <a:cs typeface="BentonSans-Medium"/>
              </a:defRPr>
            </a:lvl1pPr>
          </a:lstStyle>
          <a:p>
            <a:endParaRPr/>
          </a:p>
        </p:txBody>
      </p:sp>
      <p:sp>
        <p:nvSpPr>
          <p:cNvPr id="3" name="Holder 3"/>
          <p:cNvSpPr>
            <a:spLocks noGrp="1"/>
          </p:cNvSpPr>
          <p:nvPr>
            <p:ph type="body" idx="1"/>
          </p:nvPr>
        </p:nvSpPr>
        <p:spPr/>
        <p:txBody>
          <a:bodyPr lIns="0" tIns="0" rIns="0" bIns="0"/>
          <a:lstStyle>
            <a:lvl1pPr>
              <a:defRPr sz="1600" b="0" i="0" u="sng">
                <a:solidFill>
                  <a:srgbClr val="0563C1"/>
                </a:solidFill>
                <a:latin typeface="BentonSans Regular"/>
                <a:cs typeface="BentonSans Regula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5/5/23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1432013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82"/>
        <p:cNvGrpSpPr/>
        <p:nvPr/>
      </p:nvGrpSpPr>
      <p:grpSpPr>
        <a:xfrm>
          <a:off x="0" y="0"/>
          <a:ext cx="0" cy="0"/>
          <a:chOff x="0" y="0"/>
          <a:chExt cx="0" cy="0"/>
        </a:xfrm>
      </p:grpSpPr>
      <p:sp>
        <p:nvSpPr>
          <p:cNvPr id="83" name="Google Shape;83;p34"/>
          <p:cNvSpPr txBox="1">
            <a:spLocks noGrp="1"/>
          </p:cNvSpPr>
          <p:nvPr>
            <p:ph type="title"/>
          </p:nvPr>
        </p:nvSpPr>
        <p:spPr>
          <a:xfrm>
            <a:off x="628650" y="274638"/>
            <a:ext cx="7886700" cy="993775"/>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rgbClr val="DD003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4" name="Google Shape;84;p34"/>
          <p:cNvSpPr txBox="1">
            <a:spLocks noGrp="1"/>
          </p:cNvSpPr>
          <p:nvPr>
            <p:ph type="body" idx="1"/>
          </p:nvPr>
        </p:nvSpPr>
        <p:spPr>
          <a:xfrm>
            <a:off x="628650" y="1370013"/>
            <a:ext cx="3867150" cy="2472644"/>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lt1"/>
              </a:buClr>
              <a:buSzPts val="1600"/>
              <a:buNone/>
              <a:defRPr sz="1600"/>
            </a:lvl1pPr>
            <a:lvl2pPr marL="914400" lvl="1" indent="-330200" algn="l">
              <a:lnSpc>
                <a:spcPct val="90000"/>
              </a:lnSpc>
              <a:spcBef>
                <a:spcPts val="500"/>
              </a:spcBef>
              <a:spcAft>
                <a:spcPts val="0"/>
              </a:spcAft>
              <a:buClr>
                <a:schemeClr val="lt1"/>
              </a:buClr>
              <a:buSzPts val="1600"/>
              <a:buChar char="•"/>
              <a:defRPr sz="1600">
                <a:solidFill>
                  <a:schemeClr val="lt1"/>
                </a:solidFill>
                <a:latin typeface="Arial"/>
                <a:ea typeface="Arial"/>
                <a:cs typeface="Arial"/>
                <a:sym typeface="Arial"/>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5" name="Google Shape;85;p34"/>
          <p:cNvSpPr txBox="1">
            <a:spLocks noGrp="1"/>
          </p:cNvSpPr>
          <p:nvPr>
            <p:ph type="body" idx="2"/>
          </p:nvPr>
        </p:nvSpPr>
        <p:spPr>
          <a:xfrm>
            <a:off x="4648200" y="1370012"/>
            <a:ext cx="3867150" cy="3593873"/>
          </a:xfrm>
          <a:prstGeom prst="rect">
            <a:avLst/>
          </a:prstGeom>
          <a:noFill/>
          <a:ln>
            <a:noFill/>
          </a:ln>
        </p:spPr>
        <p:txBody>
          <a:bodyPr spcFirstLastPara="1" wrap="square" lIns="91425" tIns="45700" rIns="91425" bIns="45700" anchor="t" anchorCtr="0">
            <a:noAutofit/>
          </a:bodyPr>
          <a:lstStyle>
            <a:lvl1pPr marL="457200" lvl="0" indent="-330200" algn="l">
              <a:lnSpc>
                <a:spcPct val="90000"/>
              </a:lnSpc>
              <a:spcBef>
                <a:spcPts val="1000"/>
              </a:spcBef>
              <a:spcAft>
                <a:spcPts val="0"/>
              </a:spcAft>
              <a:buClr>
                <a:schemeClr val="lt1"/>
              </a:buClr>
              <a:buSzPts val="1600"/>
              <a:buFont typeface="Arial"/>
              <a:buChar char="•"/>
              <a:defRPr sz="1600"/>
            </a:lvl1pPr>
            <a:lvl2pPr marL="914400" lvl="1" indent="-330200" algn="l">
              <a:lnSpc>
                <a:spcPct val="90000"/>
              </a:lnSpc>
              <a:spcBef>
                <a:spcPts val="500"/>
              </a:spcBef>
              <a:spcAft>
                <a:spcPts val="0"/>
              </a:spcAft>
              <a:buClr>
                <a:schemeClr val="lt1"/>
              </a:buClr>
              <a:buSzPts val="1600"/>
              <a:buChar char="•"/>
              <a:defRPr sz="1600">
                <a:solidFill>
                  <a:schemeClr val="lt1"/>
                </a:solidFill>
                <a:latin typeface="Arial"/>
                <a:ea typeface="Arial"/>
                <a:cs typeface="Arial"/>
                <a:sym typeface="Arial"/>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6"/>
        <p:cNvGrpSpPr/>
        <p:nvPr/>
      </p:nvGrpSpPr>
      <p:grpSpPr>
        <a:xfrm>
          <a:off x="0" y="0"/>
          <a:ext cx="0" cy="0"/>
          <a:chOff x="0" y="0"/>
          <a:chExt cx="0" cy="0"/>
        </a:xfrm>
      </p:grpSpPr>
      <p:sp>
        <p:nvSpPr>
          <p:cNvPr id="87" name="Google Shape;87;p53"/>
          <p:cNvSpPr txBox="1">
            <a:spLocks noGrp="1"/>
          </p:cNvSpPr>
          <p:nvPr>
            <p:ph type="ctrTitle"/>
          </p:nvPr>
        </p:nvSpPr>
        <p:spPr>
          <a:xfrm>
            <a:off x="1143000" y="841375"/>
            <a:ext cx="6858000" cy="1790700"/>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Clr>
                <a:srgbClr val="DD0031"/>
              </a:buClr>
              <a:buSzPts val="4000"/>
              <a:buFont typeface="Arial"/>
              <a:buNone/>
              <a:defRPr sz="4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8" name="Google Shape;88;p53"/>
          <p:cNvSpPr txBox="1">
            <a:spLocks noGrp="1"/>
          </p:cNvSpPr>
          <p:nvPr>
            <p:ph type="subTitle" idx="1"/>
          </p:nvPr>
        </p:nvSpPr>
        <p:spPr>
          <a:xfrm>
            <a:off x="1143000" y="2701925"/>
            <a:ext cx="6858000" cy="1241425"/>
          </a:xfrm>
          <a:prstGeom prst="rect">
            <a:avLst/>
          </a:prstGeom>
          <a:noFill/>
          <a:ln>
            <a:noFill/>
          </a:ln>
        </p:spPr>
        <p:txBody>
          <a:bodyPr spcFirstLastPara="1" wrap="square" lIns="91425" tIns="45700" rIns="91425" bIns="45700" anchor="t" anchorCtr="0">
            <a:noAutofit/>
          </a:bodyPr>
          <a:lstStyle>
            <a:lvl1pPr lvl="0" algn="ctr">
              <a:lnSpc>
                <a:spcPct val="90000"/>
              </a:lnSpc>
              <a:spcBef>
                <a:spcPts val="1000"/>
              </a:spcBef>
              <a:spcAft>
                <a:spcPts val="0"/>
              </a:spcAft>
              <a:buClr>
                <a:schemeClr val="lt1"/>
              </a:buClr>
              <a:buSzPts val="2000"/>
              <a:buNone/>
              <a:defRPr sz="20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p:cSld name="Section Header">
    <p:spTree>
      <p:nvGrpSpPr>
        <p:cNvPr id="1" name="Shape 89"/>
        <p:cNvGrpSpPr/>
        <p:nvPr/>
      </p:nvGrpSpPr>
      <p:grpSpPr>
        <a:xfrm>
          <a:off x="0" y="0"/>
          <a:ext cx="0" cy="0"/>
          <a:chOff x="0" y="0"/>
          <a:chExt cx="0" cy="0"/>
        </a:xfrm>
      </p:grpSpPr>
      <p:sp>
        <p:nvSpPr>
          <p:cNvPr id="90" name="Google Shape;90;p54"/>
          <p:cNvSpPr txBox="1">
            <a:spLocks noGrp="1"/>
          </p:cNvSpPr>
          <p:nvPr>
            <p:ph type="title"/>
          </p:nvPr>
        </p:nvSpPr>
        <p:spPr>
          <a:xfrm>
            <a:off x="623888" y="1282700"/>
            <a:ext cx="7886700" cy="213995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DD0031"/>
              </a:buClr>
              <a:buSzPts val="5400"/>
              <a:buFont typeface="Arial"/>
              <a:buNone/>
              <a:defRPr sz="5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1"/>
        <p:cNvGrpSpPr/>
        <p:nvPr/>
      </p:nvGrpSpPr>
      <p:grpSpPr>
        <a:xfrm>
          <a:off x="0" y="0"/>
          <a:ext cx="0" cy="0"/>
          <a:chOff x="0" y="0"/>
          <a:chExt cx="0" cy="0"/>
        </a:xfrm>
      </p:grpSpPr>
      <p:sp>
        <p:nvSpPr>
          <p:cNvPr id="92" name="Google Shape;92;p55"/>
          <p:cNvSpPr txBox="1">
            <a:spLocks noGrp="1"/>
          </p:cNvSpPr>
          <p:nvPr>
            <p:ph type="title"/>
          </p:nvPr>
        </p:nvSpPr>
        <p:spPr>
          <a:xfrm>
            <a:off x="628650" y="274638"/>
            <a:ext cx="7886700" cy="993775"/>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rgbClr val="DD003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800" b="0" i="0">
                <a:solidFill>
                  <a:srgbClr val="990000"/>
                </a:solidFill>
                <a:latin typeface="BentonSans-Medium"/>
                <a:cs typeface="BentonSans-Medium"/>
              </a:defRPr>
            </a:lvl1pPr>
          </a:lstStyle>
          <a:p>
            <a:endParaRPr/>
          </a:p>
        </p:txBody>
      </p:sp>
      <p:sp>
        <p:nvSpPr>
          <p:cNvPr id="3" name="Holder 3"/>
          <p:cNvSpPr>
            <a:spLocks noGrp="1"/>
          </p:cNvSpPr>
          <p:nvPr>
            <p:ph type="body" idx="1"/>
          </p:nvPr>
        </p:nvSpPr>
        <p:spPr/>
        <p:txBody>
          <a:bodyPr lIns="0" tIns="0" rIns="0" bIns="0"/>
          <a:lstStyle>
            <a:lvl1pPr>
              <a:defRPr sz="1600" b="0" i="0" u="sng">
                <a:solidFill>
                  <a:srgbClr val="0563C1"/>
                </a:solidFill>
                <a:latin typeface="BentonSans Regular"/>
                <a:cs typeface="BentonSans Regula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5/5/23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37516218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63793480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cSld name="1_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800" b="0" i="0">
                <a:solidFill>
                  <a:srgbClr val="990000"/>
                </a:solidFill>
                <a:latin typeface="BentonSans-Medium"/>
                <a:cs typeface="BentonSans-Medium"/>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5/5/23</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40996447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00"/>
        <p:cNvGrpSpPr/>
        <p:nvPr/>
      </p:nvGrpSpPr>
      <p:grpSpPr>
        <a:xfrm>
          <a:off x="0" y="0"/>
          <a:ext cx="0" cy="0"/>
          <a:chOff x="0" y="0"/>
          <a:chExt cx="0" cy="0"/>
        </a:xfrm>
      </p:grpSpPr>
      <p:sp>
        <p:nvSpPr>
          <p:cNvPr id="101" name="Google Shape;101;p41"/>
          <p:cNvSpPr txBox="1">
            <a:spLocks noGrp="1"/>
          </p:cNvSpPr>
          <p:nvPr>
            <p:ph type="title"/>
          </p:nvPr>
        </p:nvSpPr>
        <p:spPr>
          <a:xfrm>
            <a:off x="628650" y="274638"/>
            <a:ext cx="7886700" cy="993775"/>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rgbClr val="990000"/>
              </a:buClr>
              <a:buSzPts val="2800"/>
              <a:buFont typeface="Arial"/>
              <a:buNone/>
              <a:defRPr sz="2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2" name="Google Shape;102;p41"/>
          <p:cNvSpPr txBox="1">
            <a:spLocks noGrp="1"/>
          </p:cNvSpPr>
          <p:nvPr>
            <p:ph type="body" idx="1"/>
          </p:nvPr>
        </p:nvSpPr>
        <p:spPr>
          <a:xfrm>
            <a:off x="628650" y="1370013"/>
            <a:ext cx="3867150" cy="2472644"/>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rgbClr val="3D3D3D"/>
              </a:buClr>
              <a:buSzPts val="1600"/>
              <a:buFont typeface="Arial"/>
              <a:buNone/>
              <a:defRPr sz="1600" b="0" i="0">
                <a:latin typeface="Arial"/>
                <a:ea typeface="Arial"/>
                <a:cs typeface="Arial"/>
                <a:sym typeface="Arial"/>
              </a:defRPr>
            </a:lvl1pPr>
            <a:lvl2pPr marL="914400" lvl="1" indent="-228600" algn="l">
              <a:lnSpc>
                <a:spcPct val="90000"/>
              </a:lnSpc>
              <a:spcBef>
                <a:spcPts val="500"/>
              </a:spcBef>
              <a:spcAft>
                <a:spcPts val="0"/>
              </a:spcAft>
              <a:buClr>
                <a:srgbClr val="3D3D3D"/>
              </a:buClr>
              <a:buSzPts val="1600"/>
              <a:buFont typeface="Arial"/>
              <a:buNone/>
              <a:defRPr sz="1600" b="0" i="0">
                <a:solidFill>
                  <a:srgbClr val="3D3D3D"/>
                </a:solidFill>
                <a:latin typeface="Arial"/>
                <a:ea typeface="Arial"/>
                <a:cs typeface="Arial"/>
                <a:sym typeface="Arial"/>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3" name="Google Shape;103;p41"/>
          <p:cNvSpPr txBox="1">
            <a:spLocks noGrp="1"/>
          </p:cNvSpPr>
          <p:nvPr>
            <p:ph type="body" idx="2"/>
          </p:nvPr>
        </p:nvSpPr>
        <p:spPr>
          <a:xfrm>
            <a:off x="4648200" y="1370012"/>
            <a:ext cx="3867150" cy="3593873"/>
          </a:xfrm>
          <a:prstGeom prst="rect">
            <a:avLst/>
          </a:prstGeom>
          <a:noFill/>
          <a:ln>
            <a:noFill/>
          </a:ln>
        </p:spPr>
        <p:txBody>
          <a:bodyPr spcFirstLastPara="1" wrap="square" lIns="91425" tIns="45700" rIns="91425" bIns="45700" anchor="t" anchorCtr="0">
            <a:noAutofit/>
          </a:bodyPr>
          <a:lstStyle>
            <a:lvl1pPr marL="457200" lvl="0" indent="-330200" algn="l">
              <a:lnSpc>
                <a:spcPct val="90000"/>
              </a:lnSpc>
              <a:spcBef>
                <a:spcPts val="1000"/>
              </a:spcBef>
              <a:spcAft>
                <a:spcPts val="0"/>
              </a:spcAft>
              <a:buClr>
                <a:srgbClr val="3D3D3D"/>
              </a:buClr>
              <a:buSzPts val="1600"/>
              <a:buFont typeface="Arial"/>
              <a:buChar char="•"/>
              <a:defRPr sz="1600" b="0" i="0">
                <a:latin typeface="Arial"/>
                <a:ea typeface="Arial"/>
                <a:cs typeface="Arial"/>
                <a:sym typeface="Arial"/>
              </a:defRPr>
            </a:lvl1pPr>
            <a:lvl2pPr marL="914400" lvl="1" indent="-330200" algn="l">
              <a:lnSpc>
                <a:spcPct val="90000"/>
              </a:lnSpc>
              <a:spcBef>
                <a:spcPts val="500"/>
              </a:spcBef>
              <a:spcAft>
                <a:spcPts val="0"/>
              </a:spcAft>
              <a:buClr>
                <a:srgbClr val="3D3D3D"/>
              </a:buClr>
              <a:buSzPts val="1600"/>
              <a:buChar char="•"/>
              <a:defRPr sz="1600">
                <a:solidFill>
                  <a:srgbClr val="3D3D3D"/>
                </a:solidFill>
                <a:latin typeface="Arial"/>
                <a:ea typeface="Arial"/>
                <a:cs typeface="Arial"/>
                <a:sym typeface="Arial"/>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04"/>
        <p:cNvGrpSpPr/>
        <p:nvPr/>
      </p:nvGrpSpPr>
      <p:grpSpPr>
        <a:xfrm>
          <a:off x="0" y="0"/>
          <a:ext cx="0" cy="0"/>
          <a:chOff x="0" y="0"/>
          <a:chExt cx="0" cy="0"/>
        </a:xfrm>
      </p:grpSpPr>
      <p:sp>
        <p:nvSpPr>
          <p:cNvPr id="105" name="Google Shape;105;p47"/>
          <p:cNvSpPr txBox="1">
            <a:spLocks noGrp="1"/>
          </p:cNvSpPr>
          <p:nvPr>
            <p:ph type="ctrTitle"/>
          </p:nvPr>
        </p:nvSpPr>
        <p:spPr>
          <a:xfrm>
            <a:off x="1143000" y="841375"/>
            <a:ext cx="6858000" cy="1790700"/>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Clr>
                <a:srgbClr val="990000"/>
              </a:buClr>
              <a:buSzPts val="4000"/>
              <a:buFont typeface="Arial"/>
              <a:buNone/>
              <a:defRPr sz="4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6" name="Google Shape;106;p47"/>
          <p:cNvSpPr txBox="1">
            <a:spLocks noGrp="1"/>
          </p:cNvSpPr>
          <p:nvPr>
            <p:ph type="subTitle" idx="1"/>
          </p:nvPr>
        </p:nvSpPr>
        <p:spPr>
          <a:xfrm>
            <a:off x="1143000" y="2701925"/>
            <a:ext cx="6858000" cy="1241425"/>
          </a:xfrm>
          <a:prstGeom prst="rect">
            <a:avLst/>
          </a:prstGeom>
          <a:noFill/>
          <a:ln>
            <a:noFill/>
          </a:ln>
        </p:spPr>
        <p:txBody>
          <a:bodyPr spcFirstLastPara="1" wrap="square" lIns="91425" tIns="45700" rIns="91425" bIns="45700" anchor="t" anchorCtr="0">
            <a:noAutofit/>
          </a:bodyPr>
          <a:lstStyle>
            <a:lvl1pPr lvl="0" algn="ctr">
              <a:lnSpc>
                <a:spcPct val="90000"/>
              </a:lnSpc>
              <a:spcBef>
                <a:spcPts val="1000"/>
              </a:spcBef>
              <a:spcAft>
                <a:spcPts val="0"/>
              </a:spcAft>
              <a:buClr>
                <a:srgbClr val="3D3D3D"/>
              </a:buClr>
              <a:buSzPts val="2000"/>
              <a:buNone/>
              <a:defRPr sz="20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1"/>
        <p:cNvGrpSpPr/>
        <p:nvPr/>
      </p:nvGrpSpPr>
      <p:grpSpPr>
        <a:xfrm>
          <a:off x="0" y="0"/>
          <a:ext cx="0" cy="0"/>
          <a:chOff x="0" y="0"/>
          <a:chExt cx="0" cy="0"/>
        </a:xfrm>
      </p:grpSpPr>
      <p:sp>
        <p:nvSpPr>
          <p:cNvPr id="22" name="Google Shape;22;p35"/>
          <p:cNvSpPr txBox="1">
            <a:spLocks noGrp="1"/>
          </p:cNvSpPr>
          <p:nvPr>
            <p:ph type="title"/>
          </p:nvPr>
        </p:nvSpPr>
        <p:spPr>
          <a:xfrm>
            <a:off x="3657601" y="460636"/>
            <a:ext cx="4857749" cy="909376"/>
          </a:xfrm>
          <a:prstGeom prst="rect">
            <a:avLst/>
          </a:prstGeom>
          <a:noFill/>
          <a:ln>
            <a:noFill/>
          </a:ln>
        </p:spPr>
        <p:txBody>
          <a:bodyPr spcFirstLastPara="1" wrap="square" lIns="91425" tIns="45700" rIns="91425" bIns="45700" anchor="ctr" anchorCtr="0">
            <a:noAutofit/>
          </a:bodyPr>
          <a:lstStyle>
            <a:lvl1pPr lvl="0" algn="r">
              <a:lnSpc>
                <a:spcPct val="90000"/>
              </a:lnSpc>
              <a:spcBef>
                <a:spcPts val="0"/>
              </a:spcBef>
              <a:spcAft>
                <a:spcPts val="0"/>
              </a:spcAft>
              <a:buClr>
                <a:srgbClr val="990000"/>
              </a:buClr>
              <a:buSzPts val="24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35"/>
          <p:cNvSpPr txBox="1">
            <a:spLocks noGrp="1"/>
          </p:cNvSpPr>
          <p:nvPr>
            <p:ph type="body" idx="1"/>
          </p:nvPr>
        </p:nvSpPr>
        <p:spPr>
          <a:xfrm>
            <a:off x="628650" y="1370013"/>
            <a:ext cx="3867150" cy="2472644"/>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400"/>
              </a:spcBef>
              <a:spcAft>
                <a:spcPts val="0"/>
              </a:spcAft>
              <a:buClr>
                <a:srgbClr val="3D3D3D"/>
              </a:buClr>
              <a:buSzPts val="1600"/>
              <a:buNone/>
              <a:defRPr sz="1600"/>
            </a:lvl1pPr>
            <a:lvl2pPr marL="914400" lvl="1" indent="-330200" algn="l">
              <a:lnSpc>
                <a:spcPct val="90000"/>
              </a:lnSpc>
              <a:spcBef>
                <a:spcPts val="500"/>
              </a:spcBef>
              <a:spcAft>
                <a:spcPts val="0"/>
              </a:spcAft>
              <a:buClr>
                <a:srgbClr val="3D3D3D"/>
              </a:buClr>
              <a:buSzPts val="1600"/>
              <a:buChar char="•"/>
              <a:defRPr sz="1600">
                <a:solidFill>
                  <a:srgbClr val="3D3D3D"/>
                </a:solidFill>
                <a:latin typeface="Arial"/>
                <a:ea typeface="Arial"/>
                <a:cs typeface="Arial"/>
                <a:sym typeface="Arial"/>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 name="Google Shape;24;p35"/>
          <p:cNvSpPr txBox="1">
            <a:spLocks noGrp="1"/>
          </p:cNvSpPr>
          <p:nvPr>
            <p:ph type="body" idx="2"/>
          </p:nvPr>
        </p:nvSpPr>
        <p:spPr>
          <a:xfrm>
            <a:off x="4648200" y="1370012"/>
            <a:ext cx="3867150" cy="3593873"/>
          </a:xfrm>
          <a:prstGeom prst="rect">
            <a:avLst/>
          </a:prstGeom>
          <a:noFill/>
          <a:ln>
            <a:noFill/>
          </a:ln>
        </p:spPr>
        <p:txBody>
          <a:bodyPr spcFirstLastPara="1" wrap="square" lIns="91425" tIns="45700" rIns="91425" bIns="45700" anchor="t" anchorCtr="0">
            <a:noAutofit/>
          </a:bodyPr>
          <a:lstStyle>
            <a:lvl1pPr marL="457200" lvl="0" indent="-330200" algn="l">
              <a:lnSpc>
                <a:spcPct val="100000"/>
              </a:lnSpc>
              <a:spcBef>
                <a:spcPts val="400"/>
              </a:spcBef>
              <a:spcAft>
                <a:spcPts val="0"/>
              </a:spcAft>
              <a:buClr>
                <a:srgbClr val="3D3D3D"/>
              </a:buClr>
              <a:buSzPts val="1600"/>
              <a:buFont typeface="Arial"/>
              <a:buChar char="•"/>
              <a:defRPr sz="1600"/>
            </a:lvl1pPr>
            <a:lvl2pPr marL="914400" lvl="1" indent="-330200" algn="l">
              <a:lnSpc>
                <a:spcPct val="90000"/>
              </a:lnSpc>
              <a:spcBef>
                <a:spcPts val="500"/>
              </a:spcBef>
              <a:spcAft>
                <a:spcPts val="0"/>
              </a:spcAft>
              <a:buClr>
                <a:srgbClr val="3D3D3D"/>
              </a:buClr>
              <a:buSzPts val="1600"/>
              <a:buFont typeface="Arial"/>
              <a:buChar char="•"/>
              <a:defRPr sz="1600">
                <a:solidFill>
                  <a:srgbClr val="3D3D3D"/>
                </a:solidFill>
                <a:latin typeface="Arial"/>
                <a:ea typeface="Arial"/>
                <a:cs typeface="Arial"/>
                <a:sym typeface="Arial"/>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Section Header">
  <p:cSld name="Section Header">
    <p:spTree>
      <p:nvGrpSpPr>
        <p:cNvPr id="1" name="Shape 107"/>
        <p:cNvGrpSpPr/>
        <p:nvPr/>
      </p:nvGrpSpPr>
      <p:grpSpPr>
        <a:xfrm>
          <a:off x="0" y="0"/>
          <a:ext cx="0" cy="0"/>
          <a:chOff x="0" y="0"/>
          <a:chExt cx="0" cy="0"/>
        </a:xfrm>
      </p:grpSpPr>
      <p:sp>
        <p:nvSpPr>
          <p:cNvPr id="108" name="Google Shape;108;p48"/>
          <p:cNvSpPr txBox="1">
            <a:spLocks noGrp="1"/>
          </p:cNvSpPr>
          <p:nvPr>
            <p:ph type="title"/>
          </p:nvPr>
        </p:nvSpPr>
        <p:spPr>
          <a:xfrm>
            <a:off x="623888" y="1282700"/>
            <a:ext cx="7886700" cy="213995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990000"/>
              </a:buClr>
              <a:buSzPts val="5400"/>
              <a:buFont typeface="Arial"/>
              <a:buNone/>
              <a:defRPr sz="5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09"/>
        <p:cNvGrpSpPr/>
        <p:nvPr/>
      </p:nvGrpSpPr>
      <p:grpSpPr>
        <a:xfrm>
          <a:off x="0" y="0"/>
          <a:ext cx="0" cy="0"/>
          <a:chOff x="0" y="0"/>
          <a:chExt cx="0" cy="0"/>
        </a:xfrm>
      </p:grpSpPr>
      <p:sp>
        <p:nvSpPr>
          <p:cNvPr id="110" name="Google Shape;110;p49"/>
          <p:cNvSpPr txBox="1">
            <a:spLocks noGrp="1"/>
          </p:cNvSpPr>
          <p:nvPr>
            <p:ph type="title"/>
          </p:nvPr>
        </p:nvSpPr>
        <p:spPr>
          <a:xfrm>
            <a:off x="628650" y="274638"/>
            <a:ext cx="7886700" cy="993775"/>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rgbClr val="990000"/>
              </a:buClr>
              <a:buSzPts val="2800"/>
              <a:buFont typeface="Arial"/>
              <a:buNone/>
              <a:defRPr sz="2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800" b="0" i="0">
                <a:solidFill>
                  <a:srgbClr val="990000"/>
                </a:solidFill>
                <a:latin typeface="BentonSans-Medium"/>
                <a:cs typeface="BentonSans-Medium"/>
              </a:defRPr>
            </a:lvl1pPr>
          </a:lstStyle>
          <a:p>
            <a:endParaRPr/>
          </a:p>
        </p:txBody>
      </p:sp>
      <p:sp>
        <p:nvSpPr>
          <p:cNvPr id="3" name="Holder 3"/>
          <p:cNvSpPr>
            <a:spLocks noGrp="1"/>
          </p:cNvSpPr>
          <p:nvPr>
            <p:ph type="body" idx="1"/>
          </p:nvPr>
        </p:nvSpPr>
        <p:spPr/>
        <p:txBody>
          <a:bodyPr lIns="0" tIns="0" rIns="0" bIns="0"/>
          <a:lstStyle>
            <a:lvl1pPr>
              <a:defRPr sz="1600" b="0" i="0" u="sng">
                <a:solidFill>
                  <a:srgbClr val="0563C1"/>
                </a:solidFill>
                <a:latin typeface="BentonSans Regular"/>
                <a:cs typeface="BentonSans Regula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5/5/23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5256963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25"/>
        <p:cNvGrpSpPr/>
        <p:nvPr/>
      </p:nvGrpSpPr>
      <p:grpSpPr>
        <a:xfrm>
          <a:off x="0" y="0"/>
          <a:ext cx="0" cy="0"/>
          <a:chOff x="0" y="0"/>
          <a:chExt cx="0" cy="0"/>
        </a:xfrm>
      </p:grpSpPr>
      <p:sp>
        <p:nvSpPr>
          <p:cNvPr id="26" name="Google Shape;26;p42"/>
          <p:cNvSpPr txBox="1">
            <a:spLocks noGrp="1"/>
          </p:cNvSpPr>
          <p:nvPr>
            <p:ph type="title"/>
          </p:nvPr>
        </p:nvSpPr>
        <p:spPr>
          <a:xfrm>
            <a:off x="1356527" y="1527350"/>
            <a:ext cx="6430946" cy="1813728"/>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Clr>
                <a:srgbClr val="990000"/>
              </a:buClr>
              <a:buSzPts val="3200"/>
              <a:buFont typeface="Arial"/>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7" name="Google Shape;27;p42"/>
          <p:cNvSpPr txBox="1">
            <a:spLocks noGrp="1"/>
          </p:cNvSpPr>
          <p:nvPr>
            <p:ph type="subTitle" idx="1"/>
          </p:nvPr>
        </p:nvSpPr>
        <p:spPr>
          <a:xfrm>
            <a:off x="1356527" y="3386295"/>
            <a:ext cx="6430946" cy="1019907"/>
          </a:xfrm>
          <a:prstGeom prst="rect">
            <a:avLst/>
          </a:prstGeom>
          <a:noFill/>
          <a:ln>
            <a:noFill/>
          </a:ln>
        </p:spPr>
        <p:txBody>
          <a:bodyPr spcFirstLastPara="1" wrap="square" lIns="91425" tIns="45700" rIns="91425" bIns="45700" anchor="t" anchorCtr="0">
            <a:noAutofit/>
          </a:bodyPr>
          <a:lstStyle>
            <a:lvl1pPr lvl="0" algn="ctr">
              <a:lnSpc>
                <a:spcPct val="100000"/>
              </a:lnSpc>
              <a:spcBef>
                <a:spcPts val="400"/>
              </a:spcBef>
              <a:spcAft>
                <a:spcPts val="0"/>
              </a:spcAft>
              <a:buClr>
                <a:srgbClr val="3D3D3D"/>
              </a:buClr>
              <a:buSzPts val="1800"/>
              <a:buNone/>
              <a:defRPr sz="18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30"/>
          <p:cNvSpPr txBox="1">
            <a:spLocks noGrp="1"/>
          </p:cNvSpPr>
          <p:nvPr>
            <p:ph type="title"/>
          </p:nvPr>
        </p:nvSpPr>
        <p:spPr>
          <a:xfrm>
            <a:off x="628650" y="274638"/>
            <a:ext cx="7886700" cy="993775"/>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rgbClr val="990000"/>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30"/>
          <p:cNvSpPr txBox="1">
            <a:spLocks noGrp="1"/>
          </p:cNvSpPr>
          <p:nvPr>
            <p:ph type="body" idx="1"/>
          </p:nvPr>
        </p:nvSpPr>
        <p:spPr>
          <a:xfrm>
            <a:off x="628650" y="1370013"/>
            <a:ext cx="3867150" cy="2472644"/>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rgbClr val="3D3D3D"/>
              </a:buClr>
              <a:buSzPts val="1600"/>
              <a:buNone/>
              <a:defRPr sz="1600"/>
            </a:lvl1pPr>
            <a:lvl2pPr marL="914400" lvl="1" indent="-330200" algn="l">
              <a:lnSpc>
                <a:spcPct val="90000"/>
              </a:lnSpc>
              <a:spcBef>
                <a:spcPts val="500"/>
              </a:spcBef>
              <a:spcAft>
                <a:spcPts val="0"/>
              </a:spcAft>
              <a:buClr>
                <a:srgbClr val="3D3D3D"/>
              </a:buClr>
              <a:buSzPts val="1600"/>
              <a:buChar char="•"/>
              <a:defRPr sz="1600">
                <a:solidFill>
                  <a:srgbClr val="3D3D3D"/>
                </a:solidFill>
                <a:latin typeface="Arial"/>
                <a:ea typeface="Arial"/>
                <a:cs typeface="Arial"/>
                <a:sym typeface="Arial"/>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 name="Google Shape;36;p30"/>
          <p:cNvSpPr txBox="1">
            <a:spLocks noGrp="1"/>
          </p:cNvSpPr>
          <p:nvPr>
            <p:ph type="body" idx="2"/>
          </p:nvPr>
        </p:nvSpPr>
        <p:spPr>
          <a:xfrm>
            <a:off x="4648200" y="1370012"/>
            <a:ext cx="3867150" cy="3593873"/>
          </a:xfrm>
          <a:prstGeom prst="rect">
            <a:avLst/>
          </a:prstGeom>
          <a:noFill/>
          <a:ln>
            <a:noFill/>
          </a:ln>
        </p:spPr>
        <p:txBody>
          <a:bodyPr spcFirstLastPara="1" wrap="square" lIns="91425" tIns="45700" rIns="91425" bIns="45700" anchor="t" anchorCtr="0">
            <a:noAutofit/>
          </a:bodyPr>
          <a:lstStyle>
            <a:lvl1pPr marL="457200" lvl="0" indent="-330200" algn="l">
              <a:lnSpc>
                <a:spcPct val="90000"/>
              </a:lnSpc>
              <a:spcBef>
                <a:spcPts val="1000"/>
              </a:spcBef>
              <a:spcAft>
                <a:spcPts val="0"/>
              </a:spcAft>
              <a:buClr>
                <a:srgbClr val="3D3D3D"/>
              </a:buClr>
              <a:buSzPts val="1600"/>
              <a:buFont typeface="Arial"/>
              <a:buChar char="•"/>
              <a:defRPr sz="1600"/>
            </a:lvl1pPr>
            <a:lvl2pPr marL="914400" lvl="1" indent="-330200" algn="l">
              <a:lnSpc>
                <a:spcPct val="90000"/>
              </a:lnSpc>
              <a:spcBef>
                <a:spcPts val="500"/>
              </a:spcBef>
              <a:spcAft>
                <a:spcPts val="0"/>
              </a:spcAft>
              <a:buClr>
                <a:srgbClr val="3D3D3D"/>
              </a:buClr>
              <a:buSzPts val="1600"/>
              <a:buFont typeface="Arial"/>
              <a:buChar char="•"/>
              <a:defRPr sz="1600">
                <a:solidFill>
                  <a:srgbClr val="3D3D3D"/>
                </a:solidFill>
                <a:latin typeface="Arial"/>
                <a:ea typeface="Arial"/>
                <a:cs typeface="Arial"/>
                <a:sym typeface="Arial"/>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9"/>
        <p:cNvGrpSpPr/>
        <p:nvPr/>
      </p:nvGrpSpPr>
      <p:grpSpPr>
        <a:xfrm>
          <a:off x="0" y="0"/>
          <a:ext cx="0" cy="0"/>
          <a:chOff x="0" y="0"/>
          <a:chExt cx="0" cy="0"/>
        </a:xfrm>
      </p:grpSpPr>
      <p:sp>
        <p:nvSpPr>
          <p:cNvPr id="40" name="Google Shape;40;p39"/>
          <p:cNvSpPr txBox="1">
            <a:spLocks noGrp="1"/>
          </p:cNvSpPr>
          <p:nvPr>
            <p:ph type="title"/>
          </p:nvPr>
        </p:nvSpPr>
        <p:spPr>
          <a:xfrm>
            <a:off x="628650" y="274638"/>
            <a:ext cx="7886700" cy="993775"/>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rgbClr val="990000"/>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41"/>
        <p:cNvGrpSpPr/>
        <p:nvPr/>
      </p:nvGrpSpPr>
      <p:grpSpPr>
        <a:xfrm>
          <a:off x="0" y="0"/>
          <a:ext cx="0" cy="0"/>
          <a:chOff x="0" y="0"/>
          <a:chExt cx="0" cy="0"/>
        </a:xfrm>
      </p:grpSpPr>
      <p:sp>
        <p:nvSpPr>
          <p:cNvPr id="42" name="Google Shape;42;p43"/>
          <p:cNvSpPr txBox="1">
            <a:spLocks noGrp="1"/>
          </p:cNvSpPr>
          <p:nvPr>
            <p:ph type="ctrTitle"/>
          </p:nvPr>
        </p:nvSpPr>
        <p:spPr>
          <a:xfrm>
            <a:off x="1143000" y="841375"/>
            <a:ext cx="6858000" cy="1790700"/>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Clr>
                <a:srgbClr val="990000"/>
              </a:buClr>
              <a:buSzPts val="4000"/>
              <a:buFont typeface="Arial"/>
              <a:buNone/>
              <a:defRPr sz="4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3" name="Google Shape;43;p43"/>
          <p:cNvSpPr txBox="1">
            <a:spLocks noGrp="1"/>
          </p:cNvSpPr>
          <p:nvPr>
            <p:ph type="subTitle" idx="1"/>
          </p:nvPr>
        </p:nvSpPr>
        <p:spPr>
          <a:xfrm>
            <a:off x="1143000" y="2701925"/>
            <a:ext cx="6858000" cy="1241425"/>
          </a:xfrm>
          <a:prstGeom prst="rect">
            <a:avLst/>
          </a:prstGeom>
          <a:noFill/>
          <a:ln>
            <a:noFill/>
          </a:ln>
        </p:spPr>
        <p:txBody>
          <a:bodyPr spcFirstLastPara="1" wrap="square" lIns="91425" tIns="45700" rIns="91425" bIns="45700" anchor="t" anchorCtr="0">
            <a:noAutofit/>
          </a:bodyPr>
          <a:lstStyle>
            <a:lvl1pPr lvl="0" algn="ctr">
              <a:lnSpc>
                <a:spcPct val="90000"/>
              </a:lnSpc>
              <a:spcBef>
                <a:spcPts val="1000"/>
              </a:spcBef>
              <a:spcAft>
                <a:spcPts val="0"/>
              </a:spcAft>
              <a:buClr>
                <a:srgbClr val="3D3D3D"/>
              </a:buClr>
              <a:buSzPts val="2000"/>
              <a:buNone/>
              <a:defRPr sz="20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Bullets">
  <p:cSld name="Title and Bullets">
    <p:spTree>
      <p:nvGrpSpPr>
        <p:cNvPr id="1" name="Shape 44"/>
        <p:cNvGrpSpPr/>
        <p:nvPr/>
      </p:nvGrpSpPr>
      <p:grpSpPr>
        <a:xfrm>
          <a:off x="0" y="0"/>
          <a:ext cx="0" cy="0"/>
          <a:chOff x="0" y="0"/>
          <a:chExt cx="0" cy="0"/>
        </a:xfrm>
      </p:grpSpPr>
      <p:sp>
        <p:nvSpPr>
          <p:cNvPr id="45" name="Google Shape;45;p44"/>
          <p:cNvSpPr txBox="1">
            <a:spLocks noGrp="1"/>
          </p:cNvSpPr>
          <p:nvPr>
            <p:ph type="title"/>
          </p:nvPr>
        </p:nvSpPr>
        <p:spPr>
          <a:xfrm>
            <a:off x="457200" y="205979"/>
            <a:ext cx="8229600" cy="85725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444444"/>
              </a:buClr>
              <a:buSzPts val="2800"/>
              <a:buFont typeface="Arial"/>
              <a:buNone/>
              <a:defRPr sz="2800" b="0">
                <a:solidFill>
                  <a:srgbClr val="444444"/>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6" name="Google Shape;46;p44"/>
          <p:cNvSpPr txBox="1">
            <a:spLocks noGrp="1"/>
          </p:cNvSpPr>
          <p:nvPr>
            <p:ph type="body" idx="1"/>
          </p:nvPr>
        </p:nvSpPr>
        <p:spPr>
          <a:xfrm>
            <a:off x="457200" y="1200151"/>
            <a:ext cx="8229600" cy="30861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3D3D3D"/>
              </a:buClr>
              <a:buSzPts val="2000"/>
              <a:buNone/>
              <a:defRPr sz="2000"/>
            </a:lvl1pPr>
            <a:lvl2pPr marL="914400" lvl="1" indent="-342900" algn="l">
              <a:lnSpc>
                <a:spcPct val="90000"/>
              </a:lnSpc>
              <a:spcBef>
                <a:spcPts val="500"/>
              </a:spcBef>
              <a:spcAft>
                <a:spcPts val="0"/>
              </a:spcAft>
              <a:buClr>
                <a:schemeClr val="dk1"/>
              </a:buClr>
              <a:buSzPts val="1800"/>
              <a:buChar char="•"/>
              <a:defRPr sz="1800"/>
            </a:lvl2pPr>
            <a:lvl3pPr marL="1371600" lvl="2" indent="-330200" algn="l">
              <a:lnSpc>
                <a:spcPct val="90000"/>
              </a:lnSpc>
              <a:spcBef>
                <a:spcPts val="500"/>
              </a:spcBef>
              <a:spcAft>
                <a:spcPts val="0"/>
              </a:spcAft>
              <a:buClr>
                <a:schemeClr val="dk1"/>
              </a:buClr>
              <a:buSzPts val="1600"/>
              <a:buChar char="•"/>
              <a:defRPr sz="1600"/>
            </a:lvl3pPr>
            <a:lvl4pPr marL="1828800" lvl="3" indent="-317500" algn="l">
              <a:lnSpc>
                <a:spcPct val="90000"/>
              </a:lnSpc>
              <a:spcBef>
                <a:spcPts val="500"/>
              </a:spcBef>
              <a:spcAft>
                <a:spcPts val="0"/>
              </a:spcAft>
              <a:buClr>
                <a:schemeClr val="dk1"/>
              </a:buClr>
              <a:buSzPts val="1400"/>
              <a:buChar char="•"/>
              <a:defRPr sz="1400"/>
            </a:lvl4pPr>
            <a:lvl5pPr marL="2286000" lvl="4" indent="-317500" algn="l">
              <a:lnSpc>
                <a:spcPct val="90000"/>
              </a:lnSpc>
              <a:spcBef>
                <a:spcPts val="5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7" name="Google Shape;47;p44"/>
          <p:cNvSpPr/>
          <p:nvPr/>
        </p:nvSpPr>
        <p:spPr>
          <a:xfrm>
            <a:off x="0" y="1063229"/>
            <a:ext cx="6858000" cy="57236"/>
          </a:xfrm>
          <a:prstGeom prst="rect">
            <a:avLst/>
          </a:prstGeom>
          <a:solidFill>
            <a:srgbClr val="DD003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chemeClr val="lt1"/>
              </a:solidFill>
              <a:latin typeface="Calibri"/>
              <a:ea typeface="Calibri"/>
              <a:cs typeface="Calibri"/>
              <a:sym typeface="Calibri"/>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53"/>
        <p:cNvGrpSpPr/>
        <p:nvPr/>
      </p:nvGrpSpPr>
      <p:grpSpPr>
        <a:xfrm>
          <a:off x="0" y="0"/>
          <a:ext cx="0" cy="0"/>
          <a:chOff x="0" y="0"/>
          <a:chExt cx="0" cy="0"/>
        </a:xfrm>
      </p:grpSpPr>
      <p:sp>
        <p:nvSpPr>
          <p:cNvPr id="54" name="Google Shape;54;p45"/>
          <p:cNvSpPr txBox="1">
            <a:spLocks noGrp="1"/>
          </p:cNvSpPr>
          <p:nvPr>
            <p:ph type="title"/>
          </p:nvPr>
        </p:nvSpPr>
        <p:spPr>
          <a:xfrm>
            <a:off x="1792288" y="3600450"/>
            <a:ext cx="5486400" cy="425054"/>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rgbClr val="990000"/>
              </a:buClr>
              <a:buSzPts val="2000"/>
              <a:buFont typeface="Arial"/>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5" name="Google Shape;55;p45"/>
          <p:cNvSpPr>
            <a:spLocks noGrp="1"/>
          </p:cNvSpPr>
          <p:nvPr>
            <p:ph type="pic" idx="2"/>
          </p:nvPr>
        </p:nvSpPr>
        <p:spPr>
          <a:xfrm>
            <a:off x="1792288" y="459581"/>
            <a:ext cx="5486400" cy="3086100"/>
          </a:xfrm>
          <a:prstGeom prst="rect">
            <a:avLst/>
          </a:prstGeom>
          <a:noFill/>
          <a:ln>
            <a:noFill/>
          </a:ln>
        </p:spPr>
      </p:sp>
      <p:sp>
        <p:nvSpPr>
          <p:cNvPr id="56" name="Google Shape;56;p45"/>
          <p:cNvSpPr txBox="1">
            <a:spLocks noGrp="1"/>
          </p:cNvSpPr>
          <p:nvPr>
            <p:ph type="body" idx="1"/>
          </p:nvPr>
        </p:nvSpPr>
        <p:spPr>
          <a:xfrm>
            <a:off x="1792288" y="4025503"/>
            <a:ext cx="5486400" cy="603647"/>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rgbClr val="3D3D3D"/>
              </a:buClr>
              <a:buSzPts val="1400"/>
              <a:buNone/>
              <a:defRPr sz="1400"/>
            </a:lvl1pPr>
            <a:lvl2pPr marL="914400" lvl="1" indent="-228600" algn="l">
              <a:lnSpc>
                <a:spcPct val="90000"/>
              </a:lnSpc>
              <a:spcBef>
                <a:spcPts val="500"/>
              </a:spcBef>
              <a:spcAft>
                <a:spcPts val="0"/>
              </a:spcAft>
              <a:buClr>
                <a:schemeClr val="dk1"/>
              </a:buClr>
              <a:buSzPts val="1200"/>
              <a:buNone/>
              <a:defRPr sz="1200"/>
            </a:lvl2pPr>
            <a:lvl3pPr marL="1371600" lvl="2" indent="-228600" algn="l">
              <a:lnSpc>
                <a:spcPct val="90000"/>
              </a:lnSpc>
              <a:spcBef>
                <a:spcPts val="500"/>
              </a:spcBef>
              <a:spcAft>
                <a:spcPts val="0"/>
              </a:spcAft>
              <a:buClr>
                <a:schemeClr val="dk1"/>
              </a:buClr>
              <a:buSzPts val="1000"/>
              <a:buNone/>
              <a:defRPr sz="1000"/>
            </a:lvl3pPr>
            <a:lvl4pPr marL="1828800" lvl="3" indent="-228600" algn="l">
              <a:lnSpc>
                <a:spcPct val="90000"/>
              </a:lnSpc>
              <a:spcBef>
                <a:spcPts val="500"/>
              </a:spcBef>
              <a:spcAft>
                <a:spcPts val="0"/>
              </a:spcAft>
              <a:buClr>
                <a:schemeClr val="dk1"/>
              </a:buClr>
              <a:buSzPts val="900"/>
              <a:buNone/>
              <a:defRPr sz="900"/>
            </a:lvl4pPr>
            <a:lvl5pPr marL="2286000" lvl="4" indent="-228600" algn="l">
              <a:lnSpc>
                <a:spcPct val="90000"/>
              </a:lnSpc>
              <a:spcBef>
                <a:spcPts val="500"/>
              </a:spcBef>
              <a:spcAft>
                <a:spcPts val="0"/>
              </a:spcAft>
              <a:buClr>
                <a:schemeClr val="dk1"/>
              </a:buClr>
              <a:buSzPts val="900"/>
              <a:buNone/>
              <a:defRPr sz="900"/>
            </a:lvl5pPr>
            <a:lvl6pPr marL="2743200" lvl="5" indent="-228600" algn="l">
              <a:lnSpc>
                <a:spcPct val="90000"/>
              </a:lnSpc>
              <a:spcBef>
                <a:spcPts val="500"/>
              </a:spcBef>
              <a:spcAft>
                <a:spcPts val="0"/>
              </a:spcAft>
              <a:buClr>
                <a:schemeClr val="dk1"/>
              </a:buClr>
              <a:buSzPts val="900"/>
              <a:buNone/>
              <a:defRPr sz="900"/>
            </a:lvl6pPr>
            <a:lvl7pPr marL="3200400" lvl="6" indent="-228600" algn="l">
              <a:lnSpc>
                <a:spcPct val="90000"/>
              </a:lnSpc>
              <a:spcBef>
                <a:spcPts val="500"/>
              </a:spcBef>
              <a:spcAft>
                <a:spcPts val="0"/>
              </a:spcAft>
              <a:buClr>
                <a:schemeClr val="dk1"/>
              </a:buClr>
              <a:buSzPts val="900"/>
              <a:buNone/>
              <a:defRPr sz="900"/>
            </a:lvl7pPr>
            <a:lvl8pPr marL="3657600" lvl="7" indent="-228600" algn="l">
              <a:lnSpc>
                <a:spcPct val="90000"/>
              </a:lnSpc>
              <a:spcBef>
                <a:spcPts val="500"/>
              </a:spcBef>
              <a:spcAft>
                <a:spcPts val="0"/>
              </a:spcAft>
              <a:buClr>
                <a:schemeClr val="dk1"/>
              </a:buClr>
              <a:buSzPts val="900"/>
              <a:buNone/>
              <a:defRPr sz="900"/>
            </a:lvl8pPr>
            <a:lvl9pPr marL="4114800" lvl="8" indent="-228600" algn="l">
              <a:lnSpc>
                <a:spcPct val="90000"/>
              </a:lnSpc>
              <a:spcBef>
                <a:spcPts val="500"/>
              </a:spcBef>
              <a:spcAft>
                <a:spcPts val="0"/>
              </a:spcAft>
              <a:buClr>
                <a:schemeClr val="dk1"/>
              </a:buClr>
              <a:buSzPts val="900"/>
              <a:buNone/>
              <a:defRPr sz="900"/>
            </a:lvl9pPr>
          </a:lstStyle>
          <a:p>
            <a:endParaRPr/>
          </a:p>
        </p:txBody>
      </p:sp>
      <p:sp>
        <p:nvSpPr>
          <p:cNvPr id="57" name="Google Shape;57;p45"/>
          <p:cNvSpPr txBox="1">
            <a:spLocks noGrp="1"/>
          </p:cNvSpPr>
          <p:nvPr>
            <p:ph type="dt" idx="10"/>
          </p:nvPr>
        </p:nvSpPr>
        <p:spPr>
          <a:xfrm>
            <a:off x="7315200" y="114300"/>
            <a:ext cx="1600200" cy="2286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350">
                <a:solidFill>
                  <a:schemeClr val="dk1"/>
                </a:solidFill>
                <a:latin typeface="Calibri"/>
                <a:ea typeface="Calibri"/>
                <a:cs typeface="Calibri"/>
                <a:sym typeface="Calibri"/>
              </a:defRPr>
            </a:lvl1pPr>
            <a:lvl2pPr marR="0" lvl="1"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9pPr>
          </a:lstStyle>
          <a:p>
            <a:endParaRPr/>
          </a:p>
        </p:txBody>
      </p:sp>
      <p:sp>
        <p:nvSpPr>
          <p:cNvPr id="58" name="Google Shape;58;p45"/>
          <p:cNvSpPr txBox="1">
            <a:spLocks noGrp="1"/>
          </p:cNvSpPr>
          <p:nvPr>
            <p:ph type="ftr" idx="11"/>
          </p:nvPr>
        </p:nvSpPr>
        <p:spPr>
          <a:xfrm>
            <a:off x="228600" y="114300"/>
            <a:ext cx="4953000" cy="2286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350">
                <a:solidFill>
                  <a:schemeClr val="dk1"/>
                </a:solidFill>
                <a:latin typeface="Calibri"/>
                <a:ea typeface="Calibri"/>
                <a:cs typeface="Calibri"/>
                <a:sym typeface="Calibri"/>
              </a:defRPr>
            </a:lvl1pPr>
            <a:lvl2pPr marR="0" lvl="1"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1_Title Slide">
  <p:cSld name="1_Title Slide">
    <p:spTree>
      <p:nvGrpSpPr>
        <p:cNvPr id="1" name="Shape 59"/>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6.xml"/><Relationship Id="rId7" Type="http://schemas.openxmlformats.org/officeDocument/2006/relationships/slideLayout" Target="../slideLayouts/slideLayout10.xml"/><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slideLayout" Target="../slideLayouts/slideLayout9.xml"/><Relationship Id="rId5" Type="http://schemas.openxmlformats.org/officeDocument/2006/relationships/slideLayout" Target="../slideLayouts/slideLayout8.xml"/><Relationship Id="rId10" Type="http://schemas.openxmlformats.org/officeDocument/2006/relationships/image" Target="../media/image4.png"/><Relationship Id="rId4" Type="http://schemas.openxmlformats.org/officeDocument/2006/relationships/slideLayout" Target="../slideLayouts/slideLayout7.xml"/><Relationship Id="rId9"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8" Type="http://schemas.openxmlformats.org/officeDocument/2006/relationships/theme" Target="../theme/theme3.xml"/><Relationship Id="rId3" Type="http://schemas.openxmlformats.org/officeDocument/2006/relationships/slideLayout" Target="../slideLayouts/slideLayout13.xml"/><Relationship Id="rId7" Type="http://schemas.openxmlformats.org/officeDocument/2006/relationships/slideLayout" Target="../slideLayouts/slideLayout17.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5" Type="http://schemas.openxmlformats.org/officeDocument/2006/relationships/slideLayout" Target="../slideLayouts/slideLayout15.xml"/><Relationship Id="rId4" Type="http://schemas.openxmlformats.org/officeDocument/2006/relationships/slideLayout" Target="../slideLayouts/slideLayout14.xml"/><Relationship Id="rId9" Type="http://schemas.openxmlformats.org/officeDocument/2006/relationships/image" Target="../media/image5.png"/></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20.xml"/><Relationship Id="rId7" Type="http://schemas.openxmlformats.org/officeDocument/2006/relationships/image" Target="../media/image4.png"/><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theme" Target="../theme/theme4.xml"/><Relationship Id="rId5" Type="http://schemas.openxmlformats.org/officeDocument/2006/relationships/slideLayout" Target="../slideLayouts/slideLayout22.xml"/><Relationship Id="rId4"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pic>
        <p:nvPicPr>
          <p:cNvPr id="10" name="Google Shape;10;p27"/>
          <p:cNvPicPr preferRelativeResize="0"/>
          <p:nvPr/>
        </p:nvPicPr>
        <p:blipFill rotWithShape="1">
          <a:blip r:embed="rId5">
            <a:alphaModFix/>
          </a:blip>
          <a:srcRect/>
          <a:stretch/>
        </p:blipFill>
        <p:spPr>
          <a:xfrm>
            <a:off x="0" y="0"/>
            <a:ext cx="9135541" cy="5143500"/>
          </a:xfrm>
          <a:prstGeom prst="rect">
            <a:avLst/>
          </a:prstGeom>
          <a:noFill/>
          <a:ln>
            <a:noFill/>
          </a:ln>
        </p:spPr>
      </p:pic>
      <p:sp>
        <p:nvSpPr>
          <p:cNvPr id="11" name="Google Shape;11;p27"/>
          <p:cNvSpPr txBox="1">
            <a:spLocks noGrp="1"/>
          </p:cNvSpPr>
          <p:nvPr>
            <p:ph type="title"/>
          </p:nvPr>
        </p:nvSpPr>
        <p:spPr>
          <a:xfrm>
            <a:off x="3657600" y="1376624"/>
            <a:ext cx="4857749" cy="909376"/>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rgbClr val="990000"/>
              </a:buClr>
              <a:buSzPts val="2400"/>
              <a:buFont typeface="Arial"/>
              <a:buNone/>
              <a:defRPr sz="2400" b="0" i="0" u="none" strike="noStrike" cap="none">
                <a:solidFill>
                  <a:srgbClr val="990000"/>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2" name="Google Shape;12;p27"/>
          <p:cNvSpPr txBox="1">
            <a:spLocks noGrp="1"/>
          </p:cNvSpPr>
          <p:nvPr>
            <p:ph type="body" idx="1"/>
          </p:nvPr>
        </p:nvSpPr>
        <p:spPr>
          <a:xfrm>
            <a:off x="3657600" y="2376435"/>
            <a:ext cx="4857749" cy="164793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400"/>
              </a:spcBef>
              <a:spcAft>
                <a:spcPts val="0"/>
              </a:spcAft>
              <a:buClr>
                <a:srgbClr val="3D3D3D"/>
              </a:buClr>
              <a:buSzPts val="1400"/>
              <a:buFont typeface="Arial"/>
              <a:buNone/>
              <a:defRPr sz="1400" b="0" i="0" u="none" strike="noStrike" cap="none">
                <a:solidFill>
                  <a:srgbClr val="3D3D3D"/>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3" name="Google Shape;13;p27"/>
          <p:cNvSpPr txBox="1">
            <a:spLocks noGrp="1"/>
          </p:cNvSpPr>
          <p:nvPr>
            <p:ph type="dt" idx="10"/>
          </p:nvPr>
        </p:nvSpPr>
        <p:spPr>
          <a:xfrm>
            <a:off x="3657600" y="4111370"/>
            <a:ext cx="4857749" cy="136711"/>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000" b="0" i="0" u="none" strike="noStrike" cap="none">
                <a:solidFill>
                  <a:srgbClr val="3D3D3D"/>
                </a:solidFill>
                <a:latin typeface="Arial"/>
                <a:ea typeface="Arial"/>
                <a:cs typeface="Arial"/>
                <a:sym typeface="Arial"/>
              </a:defRPr>
            </a:lvl1pPr>
            <a:lvl2pPr marR="0" lvl="1"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9pPr>
          </a:lstStyle>
          <a:p>
            <a:endParaRPr/>
          </a:p>
        </p:txBody>
      </p:sp>
      <p:pic>
        <p:nvPicPr>
          <p:cNvPr id="14" name="Google Shape;14;p27"/>
          <p:cNvPicPr preferRelativeResize="0"/>
          <p:nvPr/>
        </p:nvPicPr>
        <p:blipFill rotWithShape="1">
          <a:blip r:embed="rId6">
            <a:alphaModFix/>
          </a:blip>
          <a:srcRect l="33895"/>
          <a:stretch/>
        </p:blipFill>
        <p:spPr>
          <a:xfrm>
            <a:off x="-8965" y="1000014"/>
            <a:ext cx="2841004" cy="367038"/>
          </a:xfrm>
          <a:prstGeom prst="rect">
            <a:avLst/>
          </a:prstGeom>
          <a:noFill/>
          <a:ln>
            <a:noFill/>
          </a:ln>
        </p:spPr>
      </p:pic>
      <p:pic>
        <p:nvPicPr>
          <p:cNvPr id="15" name="Google Shape;15;p27"/>
          <p:cNvPicPr preferRelativeResize="0"/>
          <p:nvPr/>
        </p:nvPicPr>
        <p:blipFill rotWithShape="1">
          <a:blip r:embed="rId7">
            <a:alphaModFix/>
          </a:blip>
          <a:srcRect/>
          <a:stretch/>
        </p:blipFill>
        <p:spPr>
          <a:xfrm>
            <a:off x="-197224" y="493060"/>
            <a:ext cx="2630471" cy="36576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8"/>
        <p:cNvGrpSpPr/>
        <p:nvPr/>
      </p:nvGrpSpPr>
      <p:grpSpPr>
        <a:xfrm>
          <a:off x="0" y="0"/>
          <a:ext cx="0" cy="0"/>
          <a:chOff x="0" y="0"/>
          <a:chExt cx="0" cy="0"/>
        </a:xfrm>
      </p:grpSpPr>
      <p:pic>
        <p:nvPicPr>
          <p:cNvPr id="29" name="Google Shape;29;p29"/>
          <p:cNvPicPr preferRelativeResize="0"/>
          <p:nvPr/>
        </p:nvPicPr>
        <p:blipFill rotWithShape="1">
          <a:blip r:embed="rId9">
            <a:alphaModFix/>
          </a:blip>
          <a:srcRect/>
          <a:stretch/>
        </p:blipFill>
        <p:spPr>
          <a:xfrm>
            <a:off x="0" y="0"/>
            <a:ext cx="9135541" cy="5143500"/>
          </a:xfrm>
          <a:prstGeom prst="rect">
            <a:avLst/>
          </a:prstGeom>
          <a:noFill/>
          <a:ln>
            <a:noFill/>
          </a:ln>
        </p:spPr>
      </p:pic>
      <p:sp>
        <p:nvSpPr>
          <p:cNvPr id="30" name="Google Shape;30;p29"/>
          <p:cNvSpPr txBox="1">
            <a:spLocks noGrp="1"/>
          </p:cNvSpPr>
          <p:nvPr>
            <p:ph type="title"/>
          </p:nvPr>
        </p:nvSpPr>
        <p:spPr>
          <a:xfrm>
            <a:off x="628650" y="274638"/>
            <a:ext cx="7886700" cy="993775"/>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rgbClr val="990000"/>
              </a:buClr>
              <a:buSzPts val="2800"/>
              <a:buFont typeface="Arial"/>
              <a:buNone/>
              <a:defRPr sz="2800" b="0" i="0" u="none" strike="noStrike" cap="none">
                <a:solidFill>
                  <a:srgbClr val="990000"/>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1" name="Google Shape;31;p29"/>
          <p:cNvSpPr txBox="1">
            <a:spLocks noGrp="1"/>
          </p:cNvSpPr>
          <p:nvPr>
            <p:ph type="body" idx="1"/>
          </p:nvPr>
        </p:nvSpPr>
        <p:spPr>
          <a:xfrm>
            <a:off x="628650" y="1370013"/>
            <a:ext cx="7886700" cy="281010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rgbClr val="3D3D3D"/>
              </a:buClr>
              <a:buSzPts val="1600"/>
              <a:buFont typeface="Arial"/>
              <a:buNone/>
              <a:defRPr sz="1600" b="0" i="0" u="none" strike="noStrike" cap="none">
                <a:solidFill>
                  <a:srgbClr val="3D3D3D"/>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pic>
        <p:nvPicPr>
          <p:cNvPr id="32" name="Google Shape;32;p29" descr="Jestream2 Crimson Logo"/>
          <p:cNvPicPr preferRelativeResize="0"/>
          <p:nvPr/>
        </p:nvPicPr>
        <p:blipFill rotWithShape="1">
          <a:blip r:embed="rId10">
            <a:alphaModFix/>
          </a:blip>
          <a:srcRect/>
          <a:stretch/>
        </p:blipFill>
        <p:spPr>
          <a:xfrm>
            <a:off x="219456" y="4572000"/>
            <a:ext cx="1587062" cy="45720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53" r:id="rId1"/>
    <p:sldLayoutId id="2147483655" r:id="rId2"/>
    <p:sldLayoutId id="2147483656" r:id="rId3"/>
    <p:sldLayoutId id="2147483657" r:id="rId4"/>
    <p:sldLayoutId id="2147483658" r:id="rId5"/>
    <p:sldLayoutId id="2147483659" r:id="rId6"/>
    <p:sldLayoutId id="2147483680" r:id="rId7"/>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7"/>
        <p:cNvGrpSpPr/>
        <p:nvPr/>
      </p:nvGrpSpPr>
      <p:grpSpPr>
        <a:xfrm>
          <a:off x="0" y="0"/>
          <a:ext cx="0" cy="0"/>
          <a:chOff x="0" y="0"/>
          <a:chExt cx="0" cy="0"/>
        </a:xfrm>
      </p:grpSpPr>
      <p:sp>
        <p:nvSpPr>
          <p:cNvPr id="78" name="Google Shape;78;p33"/>
          <p:cNvSpPr/>
          <p:nvPr/>
        </p:nvSpPr>
        <p:spPr>
          <a:xfrm>
            <a:off x="0" y="8141"/>
            <a:ext cx="9144000" cy="51435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chemeClr val="lt1"/>
              </a:solidFill>
              <a:latin typeface="Calibri"/>
              <a:ea typeface="Calibri"/>
              <a:cs typeface="Calibri"/>
              <a:sym typeface="Calibri"/>
            </a:endParaRPr>
          </a:p>
        </p:txBody>
      </p:sp>
      <p:sp>
        <p:nvSpPr>
          <p:cNvPr id="79" name="Google Shape;79;p33"/>
          <p:cNvSpPr txBox="1">
            <a:spLocks noGrp="1"/>
          </p:cNvSpPr>
          <p:nvPr>
            <p:ph type="title"/>
          </p:nvPr>
        </p:nvSpPr>
        <p:spPr>
          <a:xfrm>
            <a:off x="628650" y="274638"/>
            <a:ext cx="7886700" cy="993775"/>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rgbClr val="DD0031"/>
              </a:buClr>
              <a:buSzPts val="2800"/>
              <a:buFont typeface="Arial"/>
              <a:buNone/>
              <a:defRPr sz="2800" b="0" i="0" u="none" strike="noStrike" cap="none">
                <a:solidFill>
                  <a:srgbClr val="DD003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0" name="Google Shape;80;p33"/>
          <p:cNvSpPr txBox="1">
            <a:spLocks noGrp="1"/>
          </p:cNvSpPr>
          <p:nvPr>
            <p:ph type="body" idx="1"/>
          </p:nvPr>
        </p:nvSpPr>
        <p:spPr>
          <a:xfrm>
            <a:off x="628650" y="1370013"/>
            <a:ext cx="7886700" cy="281010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lt1"/>
              </a:buClr>
              <a:buSzPts val="2000"/>
              <a:buFont typeface="Arial"/>
              <a:buNone/>
              <a:defRPr sz="2000" b="0" i="0" u="none" strike="noStrike" cap="none">
                <a:solidFill>
                  <a:schemeClr val="lt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pic>
        <p:nvPicPr>
          <p:cNvPr id="81" name="Google Shape;81;p33" descr="Jetstream2 Light Crimson Logo"/>
          <p:cNvPicPr preferRelativeResize="0"/>
          <p:nvPr/>
        </p:nvPicPr>
        <p:blipFill rotWithShape="1">
          <a:blip r:embed="rId9">
            <a:alphaModFix/>
          </a:blip>
          <a:srcRect/>
          <a:stretch/>
        </p:blipFill>
        <p:spPr>
          <a:xfrm>
            <a:off x="219456" y="4572000"/>
            <a:ext cx="1569027" cy="45720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8" r:id="rId5"/>
    <p:sldLayoutId id="2147483679" r:id="rId6"/>
    <p:sldLayoutId id="2147483681" r:id="rId7"/>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6"/>
        <p:cNvGrpSpPr/>
        <p:nvPr/>
      </p:nvGrpSpPr>
      <p:grpSpPr>
        <a:xfrm>
          <a:off x="0" y="0"/>
          <a:ext cx="0" cy="0"/>
          <a:chOff x="0" y="0"/>
          <a:chExt cx="0" cy="0"/>
        </a:xfrm>
      </p:grpSpPr>
      <p:sp>
        <p:nvSpPr>
          <p:cNvPr id="97" name="Google Shape;97;p40"/>
          <p:cNvSpPr txBox="1">
            <a:spLocks noGrp="1"/>
          </p:cNvSpPr>
          <p:nvPr>
            <p:ph type="title"/>
          </p:nvPr>
        </p:nvSpPr>
        <p:spPr>
          <a:xfrm>
            <a:off x="628650" y="274638"/>
            <a:ext cx="7886700" cy="993775"/>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rgbClr val="990000"/>
              </a:buClr>
              <a:buSzPts val="2800"/>
              <a:buFont typeface="Arial"/>
              <a:buNone/>
              <a:defRPr sz="2800" b="0" i="0" u="none" strike="noStrike" cap="none">
                <a:solidFill>
                  <a:srgbClr val="990000"/>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98" name="Google Shape;98;p40"/>
          <p:cNvSpPr txBox="1">
            <a:spLocks noGrp="1"/>
          </p:cNvSpPr>
          <p:nvPr>
            <p:ph type="body" idx="1"/>
          </p:nvPr>
        </p:nvSpPr>
        <p:spPr>
          <a:xfrm>
            <a:off x="628650" y="1370013"/>
            <a:ext cx="7886700" cy="281010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rgbClr val="3D3D3D"/>
              </a:buClr>
              <a:buSzPts val="1600"/>
              <a:buFont typeface="Arial"/>
              <a:buNone/>
              <a:defRPr sz="1600" b="0" i="0" u="none" strike="noStrike" cap="none">
                <a:solidFill>
                  <a:srgbClr val="3D3D3D"/>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pic>
        <p:nvPicPr>
          <p:cNvPr id="99" name="Google Shape;99;p40" descr="Jestream2 Crimson Logo"/>
          <p:cNvPicPr preferRelativeResize="0"/>
          <p:nvPr/>
        </p:nvPicPr>
        <p:blipFill rotWithShape="1">
          <a:blip r:embed="rId7">
            <a:alphaModFix/>
          </a:blip>
          <a:srcRect/>
          <a:stretch/>
        </p:blipFill>
        <p:spPr>
          <a:xfrm>
            <a:off x="219456" y="4572000"/>
            <a:ext cx="1587062" cy="45720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hyperlink" Target="https://docs.jetstream-cloud.org/general/access/" TargetMode="External"/><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8.xml"/><Relationship Id="rId1" Type="http://schemas.openxmlformats.org/officeDocument/2006/relationships/slideLayout" Target="../slideLayouts/slideLayout11.xml"/><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8.xml"/><Relationship Id="rId4" Type="http://schemas.openxmlformats.org/officeDocument/2006/relationships/hyperlink" Target="https://www.behance.net/gallery/117344467/Cloud-Services-Illustrations"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2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6.xml"/><Relationship Id="rId5" Type="http://schemas.openxmlformats.org/officeDocument/2006/relationships/image" Target="../media/image34.png"/><Relationship Id="rId4" Type="http://schemas.openxmlformats.org/officeDocument/2006/relationships/image" Target="../media/image33.png"/></Relationships>
</file>

<file path=ppt/slides/_rels/slide2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1.xml"/></Relationships>
</file>

<file path=ppt/slides/_rels/slide24.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2.xml"/><Relationship Id="rId1" Type="http://schemas.openxmlformats.org/officeDocument/2006/relationships/slideLayout" Target="../slideLayouts/slideLayout4.xml"/><Relationship Id="rId5" Type="http://schemas.openxmlformats.org/officeDocument/2006/relationships/image" Target="../media/image34.png"/><Relationship Id="rId4" Type="http://schemas.openxmlformats.org/officeDocument/2006/relationships/hyperlink" Target="https://cacao.jetstream-cloud.org/" TargetMode="External"/></Relationships>
</file>

<file path=ppt/slides/_rels/slide2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3" Type="http://schemas.openxmlformats.org/officeDocument/2006/relationships/hyperlink" Target="https://exosphere.jetstream-cloud.org/" TargetMode="External"/><Relationship Id="rId2" Type="http://schemas.openxmlformats.org/officeDocument/2006/relationships/notesSlide" Target="../notesSlides/notesSlide13.xml"/><Relationship Id="rId1" Type="http://schemas.openxmlformats.org/officeDocument/2006/relationships/slideLayout" Target="../slideLayouts/slideLayout4.xml"/><Relationship Id="rId5" Type="http://schemas.openxmlformats.org/officeDocument/2006/relationships/image" Target="../media/image40.png"/><Relationship Id="rId4" Type="http://schemas.openxmlformats.org/officeDocument/2006/relationships/image" Target="../media/image3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3" Type="http://schemas.openxmlformats.org/officeDocument/2006/relationships/hyperlink" Target="https://support.access-ci.org/" TargetMode="External"/><Relationship Id="rId2" Type="http://schemas.openxmlformats.org/officeDocument/2006/relationships/hyperlink" Target="https://docs.jetstream-cloud.org/" TargetMode="External"/><Relationship Id="rId1" Type="http://schemas.openxmlformats.org/officeDocument/2006/relationships/slideLayout" Target="../slideLayouts/slideLayout22.xml"/><Relationship Id="rId4" Type="http://schemas.openxmlformats.org/officeDocument/2006/relationships/hyperlink" Target="https://support.access-ci.org/open-a-ticket" TargetMode="Externa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8" Type="http://schemas.openxmlformats.org/officeDocument/2006/relationships/image" Target="../media/image46.jpg"/><Relationship Id="rId13" Type="http://schemas.openxmlformats.org/officeDocument/2006/relationships/image" Target="../media/image50.png"/><Relationship Id="rId3" Type="http://schemas.openxmlformats.org/officeDocument/2006/relationships/image" Target="../media/image41.png"/><Relationship Id="rId7" Type="http://schemas.openxmlformats.org/officeDocument/2006/relationships/image" Target="../media/image45.png"/><Relationship Id="rId12" Type="http://schemas.openxmlformats.org/officeDocument/2006/relationships/image" Target="../media/image49.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44.png"/><Relationship Id="rId11" Type="http://schemas.openxmlformats.org/officeDocument/2006/relationships/image" Target="../media/image48.png"/><Relationship Id="rId5" Type="http://schemas.openxmlformats.org/officeDocument/2006/relationships/image" Target="../media/image43.png"/><Relationship Id="rId10" Type="http://schemas.openxmlformats.org/officeDocument/2006/relationships/image" Target="../media/image4.png"/><Relationship Id="rId4" Type="http://schemas.openxmlformats.org/officeDocument/2006/relationships/image" Target="../media/image42.png"/><Relationship Id="rId9" Type="http://schemas.openxmlformats.org/officeDocument/2006/relationships/image" Target="../media/image47.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2.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1"/>
          <p:cNvSpPr txBox="1">
            <a:spLocks noGrp="1"/>
          </p:cNvSpPr>
          <p:nvPr>
            <p:ph type="title"/>
          </p:nvPr>
        </p:nvSpPr>
        <p:spPr>
          <a:xfrm>
            <a:off x="3408228" y="1104523"/>
            <a:ext cx="5559136" cy="1181477"/>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990000"/>
              </a:buClr>
              <a:buSzPts val="2400"/>
              <a:buFont typeface="Arial"/>
              <a:buNone/>
            </a:pPr>
            <a:r>
              <a:rPr lang="en-US" sz="2000" dirty="0"/>
              <a:t>Introduction to Cloud Computing</a:t>
            </a:r>
            <a:endParaRPr sz="2000" dirty="0"/>
          </a:p>
        </p:txBody>
      </p:sp>
      <p:sp>
        <p:nvSpPr>
          <p:cNvPr id="149" name="Google Shape;149;p1"/>
          <p:cNvSpPr txBox="1">
            <a:spLocks noGrp="1"/>
          </p:cNvSpPr>
          <p:nvPr>
            <p:ph type="body" idx="1"/>
          </p:nvPr>
        </p:nvSpPr>
        <p:spPr>
          <a:xfrm>
            <a:off x="3408228" y="2385672"/>
            <a:ext cx="5837382" cy="2277046"/>
          </a:xfrm>
          <a:prstGeom prst="rect">
            <a:avLst/>
          </a:prstGeom>
          <a:noFill/>
          <a:ln>
            <a:noFill/>
          </a:ln>
        </p:spPr>
        <p:txBody>
          <a:bodyPr spcFirstLastPara="1" wrap="square" lIns="91425" tIns="0" rIns="91425" bIns="45700" anchor="t" anchorCtr="0">
            <a:noAutofit/>
          </a:bodyPr>
          <a:lstStyle/>
          <a:p>
            <a:pPr marL="0" lvl="0" indent="0" algn="l" rtl="0">
              <a:lnSpc>
                <a:spcPct val="150000"/>
              </a:lnSpc>
              <a:spcBef>
                <a:spcPts val="0"/>
              </a:spcBef>
              <a:spcAft>
                <a:spcPts val="0"/>
              </a:spcAft>
              <a:buClr>
                <a:srgbClr val="3D3D3D"/>
              </a:buClr>
              <a:buSzPts val="1400"/>
              <a:buNone/>
            </a:pPr>
            <a:r>
              <a:rPr lang="en-US" sz="1400" b="1" dirty="0"/>
              <a:t>Aaron Wells – Indiana University</a:t>
            </a:r>
            <a:endParaRPr dirty="0"/>
          </a:p>
          <a:p>
            <a:pPr marL="0" lvl="0" indent="0" algn="l" rtl="0">
              <a:lnSpc>
                <a:spcPct val="150000"/>
              </a:lnSpc>
              <a:spcBef>
                <a:spcPts val="0"/>
              </a:spcBef>
              <a:spcAft>
                <a:spcPts val="0"/>
              </a:spcAft>
              <a:buClr>
                <a:srgbClr val="3D3D3D"/>
              </a:buClr>
              <a:buSzPts val="1400"/>
              <a:buNone/>
            </a:pPr>
            <a:r>
              <a:rPr lang="en-US" dirty="0"/>
              <a:t>DevOps System / Cloud Administrator</a:t>
            </a:r>
            <a:endParaRPr dirty="0"/>
          </a:p>
          <a:p>
            <a:pPr marL="0" lvl="0" indent="0" algn="l" rtl="0">
              <a:lnSpc>
                <a:spcPct val="150000"/>
              </a:lnSpc>
              <a:spcBef>
                <a:spcPts val="0"/>
              </a:spcBef>
              <a:spcAft>
                <a:spcPts val="0"/>
              </a:spcAft>
              <a:buClr>
                <a:srgbClr val="3D3D3D"/>
              </a:buClr>
              <a:buSzPts val="1400"/>
              <a:buNone/>
            </a:pPr>
            <a:endParaRPr sz="1400" dirty="0"/>
          </a:p>
          <a:p>
            <a:pPr marL="0" lvl="0" indent="0" algn="l" rtl="0">
              <a:lnSpc>
                <a:spcPct val="150000"/>
              </a:lnSpc>
              <a:spcBef>
                <a:spcPts val="0"/>
              </a:spcBef>
              <a:spcAft>
                <a:spcPts val="0"/>
              </a:spcAft>
              <a:buClr>
                <a:srgbClr val="3D3D3D"/>
              </a:buClr>
              <a:buSzPts val="1400"/>
              <a:buNone/>
            </a:pPr>
            <a:r>
              <a:rPr lang="en-US" dirty="0"/>
              <a:t>STEP1 Program – Miami, FL – 22 May 2023</a:t>
            </a:r>
            <a:endParaRPr dirty="0"/>
          </a:p>
        </p:txBody>
      </p:sp>
      <p:pic>
        <p:nvPicPr>
          <p:cNvPr id="150" name="Google Shape;150;p1" descr="Jestream2 Logo"/>
          <p:cNvPicPr preferRelativeResize="0"/>
          <p:nvPr/>
        </p:nvPicPr>
        <p:blipFill rotWithShape="1">
          <a:blip r:embed="rId3">
            <a:alphaModFix/>
          </a:blip>
          <a:srcRect/>
          <a:stretch/>
        </p:blipFill>
        <p:spPr>
          <a:xfrm>
            <a:off x="219456" y="4572000"/>
            <a:ext cx="1587062" cy="4572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F471B80-4D4B-344D-91B7-AFF7A473E167}"/>
              </a:ext>
            </a:extLst>
          </p:cNvPr>
          <p:cNvSpPr>
            <a:spLocks noGrp="1"/>
          </p:cNvSpPr>
          <p:nvPr>
            <p:ph type="title"/>
          </p:nvPr>
        </p:nvSpPr>
        <p:spPr/>
        <p:txBody>
          <a:bodyPr/>
          <a:lstStyle/>
          <a:p>
            <a:r>
              <a:rPr lang="en-US" dirty="0"/>
              <a:t>Cloud computing terms…simplified</a:t>
            </a:r>
          </a:p>
        </p:txBody>
      </p:sp>
      <p:sp>
        <p:nvSpPr>
          <p:cNvPr id="7" name="Text Placeholder 6">
            <a:extLst>
              <a:ext uri="{FF2B5EF4-FFF2-40B4-BE49-F238E27FC236}">
                <a16:creationId xmlns:a16="http://schemas.microsoft.com/office/drawing/2014/main" id="{A90B809B-0E35-1DC5-D447-33CBEDE63EE9}"/>
              </a:ext>
            </a:extLst>
          </p:cNvPr>
          <p:cNvSpPr>
            <a:spLocks noGrp="1"/>
          </p:cNvSpPr>
          <p:nvPr>
            <p:ph type="body" idx="2"/>
          </p:nvPr>
        </p:nvSpPr>
        <p:spPr>
          <a:xfrm>
            <a:off x="628650" y="1558271"/>
            <a:ext cx="8201585" cy="2332412"/>
          </a:xfrm>
        </p:spPr>
        <p:txBody>
          <a:bodyPr/>
          <a:lstStyle/>
          <a:p>
            <a:r>
              <a:rPr lang="en-US" sz="2400" b="1" dirty="0"/>
              <a:t>Image</a:t>
            </a:r>
            <a:r>
              <a:rPr lang="en-US" sz="2400" dirty="0"/>
              <a:t>: a file on a disk. It will be booted to create an…</a:t>
            </a:r>
          </a:p>
          <a:p>
            <a:r>
              <a:rPr lang="en-US" sz="2400" b="1" dirty="0"/>
              <a:t>Instance</a:t>
            </a:r>
            <a:r>
              <a:rPr lang="en-US" sz="2400" dirty="0"/>
              <a:t>: a running virtual server; i.e. something you can log into.</a:t>
            </a:r>
          </a:p>
          <a:p>
            <a:r>
              <a:rPr lang="en-US" sz="2400" b="1" dirty="0"/>
              <a:t>State</a:t>
            </a:r>
            <a:r>
              <a:rPr lang="en-US" sz="2400" dirty="0"/>
              <a:t>: something worth remembering; i.e. the state of the system</a:t>
            </a:r>
          </a:p>
          <a:p>
            <a:endParaRPr lang="en-US" sz="2400" dirty="0"/>
          </a:p>
          <a:p>
            <a:endParaRPr lang="en-US" sz="2000" dirty="0"/>
          </a:p>
        </p:txBody>
      </p:sp>
      <p:sp>
        <p:nvSpPr>
          <p:cNvPr id="4" name="Slide Number Placeholder 3">
            <a:extLst>
              <a:ext uri="{FF2B5EF4-FFF2-40B4-BE49-F238E27FC236}">
                <a16:creationId xmlns:a16="http://schemas.microsoft.com/office/drawing/2014/main" id="{C0CD2809-3FE7-A325-52D9-FBB355BCAA0B}"/>
              </a:ext>
            </a:extLst>
          </p:cNvPr>
          <p:cNvSpPr>
            <a:spLocks noGrp="1"/>
          </p:cNvSpPr>
          <p:nvPr>
            <p:ph type="sldNum" sz="quarter" idx="4294967295"/>
          </p:nvPr>
        </p:nvSpPr>
        <p:spPr>
          <a:xfrm>
            <a:off x="0" y="0"/>
            <a:ext cx="0" cy="0"/>
          </a:xfrm>
        </p:spPr>
        <p:txBody>
          <a:bodyPr/>
          <a:lstStyle/>
          <a:p>
            <a:fld id="{B6F15528-21DE-4FAA-801E-634DDDAF4B2B}" type="slidenum">
              <a:rPr lang="en-US" smtClean="0"/>
              <a:t>10</a:t>
            </a:fld>
            <a:endParaRPr lang="en-US"/>
          </a:p>
        </p:txBody>
      </p:sp>
    </p:spTree>
    <p:extLst>
      <p:ext uri="{BB962C8B-B14F-4D97-AF65-F5344CB8AC3E}">
        <p14:creationId xmlns:p14="http://schemas.microsoft.com/office/powerpoint/2010/main" val="7705915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FF2510-F950-BAE5-F326-AFB036A72A87}"/>
              </a:ext>
            </a:extLst>
          </p:cNvPr>
          <p:cNvSpPr>
            <a:spLocks noGrp="1"/>
          </p:cNvSpPr>
          <p:nvPr>
            <p:ph type="ctrTitle"/>
          </p:nvPr>
        </p:nvSpPr>
        <p:spPr>
          <a:xfrm>
            <a:off x="327212" y="71719"/>
            <a:ext cx="6858000" cy="1790700"/>
          </a:xfrm>
        </p:spPr>
        <p:txBody>
          <a:bodyPr/>
          <a:lstStyle/>
          <a:p>
            <a:r>
              <a:rPr lang="en-US" dirty="0"/>
              <a:t>The Vocabulary of the Cloud</a:t>
            </a:r>
          </a:p>
        </p:txBody>
      </p:sp>
      <p:pic>
        <p:nvPicPr>
          <p:cNvPr id="8202" name="Picture 10" descr="Cloud computing word cloud | Stock vector | Colourbox">
            <a:extLst>
              <a:ext uri="{FF2B5EF4-FFF2-40B4-BE49-F238E27FC236}">
                <a16:creationId xmlns:a16="http://schemas.microsoft.com/office/drawing/2014/main" id="{8BD71D35-9816-191E-EB77-4D745193BB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18647" y="1424266"/>
            <a:ext cx="4863353" cy="36475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85208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F04E89-96B9-DEB6-C7A3-730EFB256B81}"/>
              </a:ext>
            </a:extLst>
          </p:cNvPr>
          <p:cNvSpPr>
            <a:spLocks noGrp="1"/>
          </p:cNvSpPr>
          <p:nvPr>
            <p:ph type="title"/>
          </p:nvPr>
        </p:nvSpPr>
        <p:spPr/>
        <p:txBody>
          <a:bodyPr/>
          <a:lstStyle/>
          <a:p>
            <a:r>
              <a:rPr lang="en-US" dirty="0"/>
              <a:t>Cloud Computing Terms…simplified</a:t>
            </a:r>
          </a:p>
        </p:txBody>
      </p:sp>
      <p:sp>
        <p:nvSpPr>
          <p:cNvPr id="4" name="Text Placeholder 3">
            <a:extLst>
              <a:ext uri="{FF2B5EF4-FFF2-40B4-BE49-F238E27FC236}">
                <a16:creationId xmlns:a16="http://schemas.microsoft.com/office/drawing/2014/main" id="{28AA545A-8959-615B-E346-3903B29DD30F}"/>
              </a:ext>
            </a:extLst>
          </p:cNvPr>
          <p:cNvSpPr>
            <a:spLocks noGrp="1"/>
          </p:cNvSpPr>
          <p:nvPr>
            <p:ph type="body" idx="2"/>
          </p:nvPr>
        </p:nvSpPr>
        <p:spPr>
          <a:xfrm>
            <a:off x="628649" y="1370013"/>
            <a:ext cx="8246409" cy="2466882"/>
          </a:xfrm>
        </p:spPr>
        <p:txBody>
          <a:bodyPr/>
          <a:lstStyle/>
          <a:p>
            <a:r>
              <a:rPr lang="en-US" sz="2000" b="1" dirty="0"/>
              <a:t>Flavor</a:t>
            </a:r>
            <a:r>
              <a:rPr lang="en-US" sz="2000" dirty="0"/>
              <a:t>: the size of a running instance; i.e. #core, RAM, disk</a:t>
            </a:r>
          </a:p>
          <a:p>
            <a:r>
              <a:rPr lang="en-US" sz="2000" b="1" dirty="0"/>
              <a:t>Hypervisor</a:t>
            </a:r>
            <a:r>
              <a:rPr lang="en-US" sz="2000" dirty="0"/>
              <a:t>: the thing the instance runs on; something akin to a software defined hardware compute server.</a:t>
            </a:r>
          </a:p>
          <a:p>
            <a:r>
              <a:rPr lang="en-US" sz="2000" b="1" dirty="0"/>
              <a:t>Snapshot</a:t>
            </a:r>
            <a:r>
              <a:rPr lang="en-US" sz="2000" dirty="0"/>
              <a:t>: the process of taking an instance and turning it to an image.</a:t>
            </a:r>
          </a:p>
          <a:p>
            <a:endParaRPr lang="en-US" sz="2000" dirty="0"/>
          </a:p>
          <a:p>
            <a:endParaRPr lang="en-US" sz="2000" dirty="0"/>
          </a:p>
        </p:txBody>
      </p:sp>
    </p:spTree>
    <p:extLst>
      <p:ext uri="{BB962C8B-B14F-4D97-AF65-F5344CB8AC3E}">
        <p14:creationId xmlns:p14="http://schemas.microsoft.com/office/powerpoint/2010/main" val="6866261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9FDB90-65B2-12E4-7ED5-25DF442277EE}"/>
              </a:ext>
            </a:extLst>
          </p:cNvPr>
          <p:cNvSpPr>
            <a:spLocks noGrp="1"/>
          </p:cNvSpPr>
          <p:nvPr>
            <p:ph type="title"/>
          </p:nvPr>
        </p:nvSpPr>
        <p:spPr>
          <a:xfrm>
            <a:off x="216274" y="0"/>
            <a:ext cx="7886700" cy="993775"/>
          </a:xfrm>
        </p:spPr>
        <p:txBody>
          <a:bodyPr/>
          <a:lstStyle/>
          <a:p>
            <a:r>
              <a:rPr lang="en-US" dirty="0"/>
              <a:t>Cloud Computing Terms…simplified</a:t>
            </a:r>
          </a:p>
        </p:txBody>
      </p:sp>
      <p:sp>
        <p:nvSpPr>
          <p:cNvPr id="4" name="Text Placeholder 3">
            <a:extLst>
              <a:ext uri="{FF2B5EF4-FFF2-40B4-BE49-F238E27FC236}">
                <a16:creationId xmlns:a16="http://schemas.microsoft.com/office/drawing/2014/main" id="{CBA28251-4770-F6CA-EFD1-279BF4E8A3FB}"/>
              </a:ext>
            </a:extLst>
          </p:cNvPr>
          <p:cNvSpPr>
            <a:spLocks noGrp="1"/>
          </p:cNvSpPr>
          <p:nvPr>
            <p:ph type="body" idx="2"/>
          </p:nvPr>
        </p:nvSpPr>
        <p:spPr>
          <a:xfrm>
            <a:off x="708212" y="806824"/>
            <a:ext cx="7807138" cy="3200401"/>
          </a:xfrm>
        </p:spPr>
        <p:txBody>
          <a:bodyPr/>
          <a:lstStyle/>
          <a:p>
            <a:r>
              <a:rPr lang="en-US" dirty="0"/>
              <a:t>States:</a:t>
            </a:r>
          </a:p>
          <a:p>
            <a:pPr lvl="1"/>
            <a:r>
              <a:rPr lang="en-US" b="1" dirty="0"/>
              <a:t>Running</a:t>
            </a:r>
            <a:r>
              <a:rPr lang="en-US" dirty="0"/>
              <a:t>: the instance is up &amp; running</a:t>
            </a:r>
          </a:p>
          <a:p>
            <a:pPr lvl="1"/>
            <a:r>
              <a:rPr lang="en-US" b="1" dirty="0"/>
              <a:t>Suspended</a:t>
            </a:r>
            <a:r>
              <a:rPr lang="en-US" dirty="0"/>
              <a:t>: the instance is memory resident on the hypervisor but not running</a:t>
            </a:r>
          </a:p>
          <a:p>
            <a:pPr lvl="1"/>
            <a:r>
              <a:rPr lang="en-US" b="1" dirty="0"/>
              <a:t>Stopped</a:t>
            </a:r>
            <a:r>
              <a:rPr lang="en-US" dirty="0"/>
              <a:t>: the instance is shutdown akin to powering down</a:t>
            </a:r>
          </a:p>
          <a:p>
            <a:pPr lvl="1"/>
            <a:r>
              <a:rPr lang="en-US" b="1" dirty="0"/>
              <a:t>Shelved</a:t>
            </a:r>
            <a:r>
              <a:rPr lang="en-US" dirty="0"/>
              <a:t>: the instance is shutdown, written to disk, and stored</a:t>
            </a:r>
          </a:p>
          <a:p>
            <a:endParaRPr lang="en-US" dirty="0"/>
          </a:p>
          <a:p>
            <a:r>
              <a:rPr lang="en-US" dirty="0"/>
              <a:t>ACCESS/Jetstream specific information:</a:t>
            </a:r>
          </a:p>
          <a:p>
            <a:pPr lvl="1"/>
            <a:r>
              <a:rPr lang="en-US" dirty="0">
                <a:hlinkClick r:id="rId2"/>
              </a:rPr>
              <a:t>https://</a:t>
            </a:r>
            <a:r>
              <a:rPr lang="en-US" dirty="0" err="1">
                <a:hlinkClick r:id="rId2"/>
              </a:rPr>
              <a:t>docs.jetstream-cloud.org</a:t>
            </a:r>
            <a:r>
              <a:rPr lang="en-US" dirty="0">
                <a:hlinkClick r:id="rId2"/>
              </a:rPr>
              <a:t>/general/access/</a:t>
            </a:r>
            <a:endParaRPr lang="en-US" dirty="0"/>
          </a:p>
          <a:p>
            <a:endParaRPr lang="en-US" dirty="0"/>
          </a:p>
        </p:txBody>
      </p:sp>
    </p:spTree>
    <p:extLst>
      <p:ext uri="{BB962C8B-B14F-4D97-AF65-F5344CB8AC3E}">
        <p14:creationId xmlns:p14="http://schemas.microsoft.com/office/powerpoint/2010/main" val="26272372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13595E-874F-F9FF-7DCB-C91420E0ACEE}"/>
              </a:ext>
            </a:extLst>
          </p:cNvPr>
          <p:cNvSpPr>
            <a:spLocks noGrp="1"/>
          </p:cNvSpPr>
          <p:nvPr>
            <p:ph type="title"/>
          </p:nvPr>
        </p:nvSpPr>
        <p:spPr>
          <a:xfrm>
            <a:off x="98611" y="179615"/>
            <a:ext cx="8004362" cy="630797"/>
          </a:xfrm>
        </p:spPr>
        <p:txBody>
          <a:bodyPr/>
          <a:lstStyle/>
          <a:p>
            <a:r>
              <a:rPr lang="en-US" dirty="0"/>
              <a:t>Cloud Computing Terms…simplified	(Cont.)</a:t>
            </a:r>
          </a:p>
        </p:txBody>
      </p:sp>
      <p:sp>
        <p:nvSpPr>
          <p:cNvPr id="4" name="Text Placeholder 3">
            <a:extLst>
              <a:ext uri="{FF2B5EF4-FFF2-40B4-BE49-F238E27FC236}">
                <a16:creationId xmlns:a16="http://schemas.microsoft.com/office/drawing/2014/main" id="{67254401-1583-C13A-0298-371C496D90F1}"/>
              </a:ext>
            </a:extLst>
          </p:cNvPr>
          <p:cNvSpPr>
            <a:spLocks noGrp="1"/>
          </p:cNvSpPr>
          <p:nvPr>
            <p:ph type="body" idx="2"/>
          </p:nvPr>
        </p:nvSpPr>
        <p:spPr>
          <a:xfrm>
            <a:off x="197224" y="810412"/>
            <a:ext cx="8318126" cy="4153473"/>
          </a:xfrm>
        </p:spPr>
        <p:txBody>
          <a:bodyPr/>
          <a:lstStyle/>
          <a:p>
            <a:r>
              <a:rPr lang="en-US" dirty="0"/>
              <a:t>Object store: a blob of bits; it has a starting address &amp; a size. There may be metadata associated with the object. The data is consumed in a streaming manner.</a:t>
            </a:r>
          </a:p>
          <a:p>
            <a:r>
              <a:rPr lang="en-US" dirty="0"/>
              <a:t>Block store: a software defined entity akin to an unformatted hardware disk drive, data is stored in blocks and has no metadata associated at the lowest levels</a:t>
            </a:r>
          </a:p>
          <a:p>
            <a:r>
              <a:rPr lang="en-US" dirty="0"/>
              <a:t>Filesystem: hierarchical in nature, directories &amp; files, ability to open, seek, read, write.</a:t>
            </a:r>
          </a:p>
          <a:p>
            <a:r>
              <a:rPr lang="en-US" dirty="0"/>
              <a:t>Persistent storage: If you pull the plug, it will still exist when power is restored. Safe to store data or state here.</a:t>
            </a:r>
          </a:p>
          <a:p>
            <a:r>
              <a:rPr lang="en-US" dirty="0"/>
              <a:t>Ephemeral storage: If you pull the plug, it no longer exists. (Don’t leave your data here!!!)</a:t>
            </a:r>
          </a:p>
          <a:p>
            <a:endParaRPr lang="en-US" dirty="0"/>
          </a:p>
          <a:p>
            <a:endParaRPr lang="en-US" dirty="0"/>
          </a:p>
        </p:txBody>
      </p:sp>
    </p:spTree>
    <p:extLst>
      <p:ext uri="{BB962C8B-B14F-4D97-AF65-F5344CB8AC3E}">
        <p14:creationId xmlns:p14="http://schemas.microsoft.com/office/powerpoint/2010/main" val="12925180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B15F09-1C7A-B123-6662-E3C39F4071E0}"/>
              </a:ext>
            </a:extLst>
          </p:cNvPr>
          <p:cNvSpPr>
            <a:spLocks noGrp="1"/>
          </p:cNvSpPr>
          <p:nvPr>
            <p:ph type="title"/>
          </p:nvPr>
        </p:nvSpPr>
        <p:spPr/>
        <p:txBody>
          <a:bodyPr/>
          <a:lstStyle/>
          <a:p>
            <a:r>
              <a:rPr lang="en-US" dirty="0"/>
              <a:t>Jetstream: an NSF public science cloud</a:t>
            </a:r>
          </a:p>
        </p:txBody>
      </p:sp>
      <p:sp>
        <p:nvSpPr>
          <p:cNvPr id="5" name="Text Placeholder 4">
            <a:extLst>
              <a:ext uri="{FF2B5EF4-FFF2-40B4-BE49-F238E27FC236}">
                <a16:creationId xmlns:a16="http://schemas.microsoft.com/office/drawing/2014/main" id="{5C959033-D498-6EC0-09E7-775D21A1E2CC}"/>
              </a:ext>
            </a:extLst>
          </p:cNvPr>
          <p:cNvSpPr>
            <a:spLocks noGrp="1"/>
          </p:cNvSpPr>
          <p:nvPr>
            <p:ph type="body" idx="1"/>
          </p:nvPr>
        </p:nvSpPr>
        <p:spPr/>
        <p:txBody>
          <a:bodyPr/>
          <a:lstStyle/>
          <a:p>
            <a:pPr marL="514350" indent="-285750">
              <a:buFont typeface="Arial" panose="020B0604020202020204" pitchFamily="34" charset="0"/>
              <a:buChar char="•"/>
            </a:pPr>
            <a:r>
              <a:rPr lang="en-US" dirty="0"/>
              <a:t>Jetstream2 is a research and education cloud funded by the National Science Foundation</a:t>
            </a:r>
          </a:p>
          <a:p>
            <a:pPr marL="514350" indent="-285750">
              <a:buFont typeface="Arial" panose="020B0604020202020204" pitchFamily="34" charset="0"/>
              <a:buChar char="•"/>
            </a:pPr>
            <a:r>
              <a:rPr lang="en-US" dirty="0"/>
              <a:t>It runs on OpenStack, an open source cloud platform</a:t>
            </a:r>
          </a:p>
          <a:p>
            <a:pPr marL="514350" indent="-285750">
              <a:buFont typeface="Arial" panose="020B0604020202020204" pitchFamily="34" charset="0"/>
              <a:buChar char="•"/>
            </a:pPr>
            <a:r>
              <a:rPr lang="en-US" dirty="0"/>
              <a:t>Jetstream2 will be covered in a session after lunch</a:t>
            </a:r>
          </a:p>
          <a:p>
            <a:pPr marL="514350" indent="-285750">
              <a:buFont typeface="Arial" panose="020B0604020202020204" pitchFamily="34" charset="0"/>
              <a:buChar char="•"/>
            </a:pPr>
            <a:r>
              <a:rPr lang="en-US" dirty="0"/>
              <a:t>It will be where we run the hands-on exercises</a:t>
            </a:r>
          </a:p>
        </p:txBody>
      </p:sp>
      <p:pic>
        <p:nvPicPr>
          <p:cNvPr id="7170" name="Picture 2" descr="OpenStack Logo PNG Transparent &amp; SVG Vector - Freebie Supply">
            <a:extLst>
              <a:ext uri="{FF2B5EF4-FFF2-40B4-BE49-F238E27FC236}">
                <a16:creationId xmlns:a16="http://schemas.microsoft.com/office/drawing/2014/main" id="{E79A41C2-BE05-E5AB-8350-5AAB87B268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73706" y="1186704"/>
            <a:ext cx="4042492" cy="1172042"/>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Jetstream2: Indiana University">
            <a:extLst>
              <a:ext uri="{FF2B5EF4-FFF2-40B4-BE49-F238E27FC236}">
                <a16:creationId xmlns:a16="http://schemas.microsoft.com/office/drawing/2014/main" id="{C0A8F38E-F761-0C00-93E1-28B0BB723B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73706" y="2606335"/>
            <a:ext cx="4019550" cy="12693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01785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Google Shape;352;p21"/>
          <p:cNvSpPr txBox="1">
            <a:spLocks noGrp="1"/>
          </p:cNvSpPr>
          <p:nvPr>
            <p:ph type="title"/>
          </p:nvPr>
        </p:nvSpPr>
        <p:spPr>
          <a:xfrm>
            <a:off x="628650" y="6903"/>
            <a:ext cx="7886700" cy="993775"/>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DD0031"/>
              </a:buClr>
              <a:buSzPts val="2800"/>
              <a:buFont typeface="Arial"/>
              <a:buNone/>
            </a:pPr>
            <a:r>
              <a:rPr lang="en-US"/>
              <a:t>What is “the” Jetstream(2)? </a:t>
            </a:r>
            <a:endParaRPr/>
          </a:p>
        </p:txBody>
      </p:sp>
      <p:sp>
        <p:nvSpPr>
          <p:cNvPr id="353" name="Google Shape;353;p21"/>
          <p:cNvSpPr txBox="1">
            <a:spLocks noGrp="1"/>
          </p:cNvSpPr>
          <p:nvPr>
            <p:ph type="body" idx="1"/>
          </p:nvPr>
        </p:nvSpPr>
        <p:spPr>
          <a:xfrm>
            <a:off x="628650" y="747716"/>
            <a:ext cx="5697087" cy="1780041"/>
          </a:xfrm>
          <a:prstGeom prst="rect">
            <a:avLst/>
          </a:prstGeom>
          <a:noFill/>
          <a:ln>
            <a:noFill/>
          </a:ln>
        </p:spPr>
        <p:txBody>
          <a:bodyPr spcFirstLastPara="1" wrap="square" lIns="91425" tIns="45700" rIns="91425" bIns="45700" anchor="t" anchorCtr="0">
            <a:noAutofit/>
          </a:bodyPr>
          <a:lstStyle/>
          <a:p>
            <a:pPr marL="342900" lvl="0" indent="-342900" algn="l" rtl="0">
              <a:lnSpc>
                <a:spcPct val="90000"/>
              </a:lnSpc>
              <a:spcBef>
                <a:spcPts val="0"/>
              </a:spcBef>
              <a:spcAft>
                <a:spcPts val="0"/>
              </a:spcAft>
              <a:buClr>
                <a:schemeClr val="lt1"/>
              </a:buClr>
              <a:buSzPts val="1600"/>
              <a:buFont typeface="Arial"/>
              <a:buChar char="•"/>
            </a:pPr>
            <a:r>
              <a:rPr lang="en-US"/>
              <a:t>NSF-funded production cloud environment</a:t>
            </a:r>
            <a:endParaRPr/>
          </a:p>
          <a:p>
            <a:pPr marL="342900" lvl="0" indent="-342900" algn="l" rtl="0">
              <a:lnSpc>
                <a:spcPct val="90000"/>
              </a:lnSpc>
              <a:spcBef>
                <a:spcPts val="1000"/>
              </a:spcBef>
              <a:spcAft>
                <a:spcPts val="0"/>
              </a:spcAft>
              <a:buClr>
                <a:schemeClr val="lt1"/>
              </a:buClr>
              <a:buSzPts val="1600"/>
              <a:buFont typeface="Arial"/>
              <a:buChar char="•"/>
            </a:pPr>
            <a:r>
              <a:rPr lang="en-US"/>
              <a:t>Ease-of-use focus, rapid on-ramp to XSEDE/ACCESS</a:t>
            </a:r>
            <a:endParaRPr/>
          </a:p>
          <a:p>
            <a:pPr marL="342900" lvl="0" indent="-342900" algn="l" rtl="0">
              <a:lnSpc>
                <a:spcPct val="90000"/>
              </a:lnSpc>
              <a:spcBef>
                <a:spcPts val="1000"/>
              </a:spcBef>
              <a:spcAft>
                <a:spcPts val="0"/>
              </a:spcAft>
              <a:buClr>
                <a:schemeClr val="lt1"/>
              </a:buClr>
              <a:buSzPts val="1600"/>
              <a:buFont typeface="Arial"/>
              <a:buChar char="•"/>
            </a:pPr>
            <a:r>
              <a:rPr lang="en-US">
                <a:solidFill>
                  <a:srgbClr val="DD0031"/>
                </a:solidFill>
              </a:rPr>
              <a:t>On-demand</a:t>
            </a:r>
            <a:r>
              <a:rPr lang="en-US"/>
              <a:t> interactive computing and persistent services for science gateways </a:t>
            </a:r>
            <a:endParaRPr/>
          </a:p>
          <a:p>
            <a:pPr marL="342900" lvl="0" indent="-342900" algn="l" rtl="0">
              <a:lnSpc>
                <a:spcPct val="90000"/>
              </a:lnSpc>
              <a:spcBef>
                <a:spcPts val="1000"/>
              </a:spcBef>
              <a:spcAft>
                <a:spcPts val="0"/>
              </a:spcAft>
              <a:buClr>
                <a:schemeClr val="lt1"/>
              </a:buClr>
              <a:buSzPts val="1600"/>
              <a:buFont typeface="Arial"/>
              <a:buChar char="•"/>
            </a:pPr>
            <a:r>
              <a:rPr lang="en-US"/>
              <a:t>Enables configurable environments; </a:t>
            </a:r>
            <a:r>
              <a:rPr lang="en-US">
                <a:solidFill>
                  <a:srgbClr val="DD0031"/>
                </a:solidFill>
              </a:rPr>
              <a:t>programmable cyberinfrastructure</a:t>
            </a:r>
            <a:endParaRPr/>
          </a:p>
          <a:p>
            <a:pPr marL="342900" lvl="0" indent="-241300" algn="l" rtl="0">
              <a:lnSpc>
                <a:spcPct val="90000"/>
              </a:lnSpc>
              <a:spcBef>
                <a:spcPts val="1000"/>
              </a:spcBef>
              <a:spcAft>
                <a:spcPts val="0"/>
              </a:spcAft>
              <a:buClr>
                <a:schemeClr val="lt1"/>
              </a:buClr>
              <a:buSzPts val="1600"/>
              <a:buFont typeface="Arial"/>
              <a:buNone/>
            </a:pPr>
            <a:endParaRPr/>
          </a:p>
          <a:p>
            <a:pPr marL="0" lvl="0" indent="0" algn="l" rtl="0">
              <a:lnSpc>
                <a:spcPct val="90000"/>
              </a:lnSpc>
              <a:spcBef>
                <a:spcPts val="1000"/>
              </a:spcBef>
              <a:spcAft>
                <a:spcPts val="0"/>
              </a:spcAft>
              <a:buClr>
                <a:schemeClr val="lt1"/>
              </a:buClr>
              <a:buSzPts val="1600"/>
              <a:buFont typeface="Arial"/>
              <a:buNone/>
            </a:pPr>
            <a:endParaRPr/>
          </a:p>
          <a:p>
            <a:pPr marL="0" lvl="0" indent="0" algn="l" rtl="0">
              <a:lnSpc>
                <a:spcPct val="90000"/>
              </a:lnSpc>
              <a:spcBef>
                <a:spcPts val="1000"/>
              </a:spcBef>
              <a:spcAft>
                <a:spcPts val="0"/>
              </a:spcAft>
              <a:buClr>
                <a:schemeClr val="lt1"/>
              </a:buClr>
              <a:buSzPts val="1400"/>
              <a:buFont typeface="Arial"/>
              <a:buNone/>
            </a:pPr>
            <a:endParaRPr sz="1400">
              <a:solidFill>
                <a:srgbClr val="7F7F7F"/>
              </a:solidFill>
            </a:endParaRPr>
          </a:p>
          <a:p>
            <a:pPr marL="0" lvl="0" indent="0" algn="l" rtl="0">
              <a:lnSpc>
                <a:spcPct val="90000"/>
              </a:lnSpc>
              <a:spcBef>
                <a:spcPts val="1000"/>
              </a:spcBef>
              <a:spcAft>
                <a:spcPts val="0"/>
              </a:spcAft>
              <a:buClr>
                <a:schemeClr val="lt1"/>
              </a:buClr>
              <a:buSzPts val="1600"/>
              <a:buFont typeface="Arial"/>
              <a:buNone/>
            </a:pPr>
            <a:endParaRPr/>
          </a:p>
        </p:txBody>
      </p:sp>
      <p:pic>
        <p:nvPicPr>
          <p:cNvPr id="354" name="Google Shape;354;p21" descr="A picture containing text, shelf, store, plastic&#10;&#10;Description automatically generated"/>
          <p:cNvPicPr preferRelativeResize="0"/>
          <p:nvPr/>
        </p:nvPicPr>
        <p:blipFill rotWithShape="1">
          <a:blip r:embed="rId3">
            <a:alphaModFix/>
          </a:blip>
          <a:srcRect t="8677" b="6112"/>
          <a:stretch/>
        </p:blipFill>
        <p:spPr>
          <a:xfrm>
            <a:off x="1884203" y="2816844"/>
            <a:ext cx="7259797" cy="2319753"/>
          </a:xfrm>
          <a:prstGeom prst="rect">
            <a:avLst/>
          </a:prstGeom>
          <a:noFill/>
          <a:ln>
            <a:noFill/>
          </a:ln>
        </p:spPr>
      </p:pic>
      <p:pic>
        <p:nvPicPr>
          <p:cNvPr id="355" name="Google Shape;355;p21" descr="A person holding an umbrella&#10;&#10;Description automatically generated"/>
          <p:cNvPicPr preferRelativeResize="0"/>
          <p:nvPr/>
        </p:nvPicPr>
        <p:blipFill rotWithShape="1">
          <a:blip r:embed="rId4">
            <a:alphaModFix/>
          </a:blip>
          <a:srcRect/>
          <a:stretch/>
        </p:blipFill>
        <p:spPr>
          <a:xfrm>
            <a:off x="6325737" y="171451"/>
            <a:ext cx="2571750" cy="2571750"/>
          </a:xfrm>
          <a:prstGeom prst="rect">
            <a:avLst/>
          </a:prstGeom>
          <a:noFill/>
          <a:ln>
            <a:noFill/>
          </a:ln>
        </p:spPr>
      </p:pic>
      <p:sp>
        <p:nvSpPr>
          <p:cNvPr id="356" name="Google Shape;356;p21"/>
          <p:cNvSpPr txBox="1"/>
          <p:nvPr/>
        </p:nvSpPr>
        <p:spPr>
          <a:xfrm>
            <a:off x="2002391" y="2601401"/>
            <a:ext cx="4566178" cy="21544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800">
                <a:solidFill>
                  <a:srgbClr val="BFBFBF"/>
                </a:solidFill>
                <a:latin typeface="Century Gothic"/>
                <a:ea typeface="Century Gothic"/>
                <a:cs typeface="Century Gothic"/>
                <a:sym typeface="Century Gothic"/>
              </a:rPr>
              <a:t>By Maria Morris: JS2 rear doors (lower) Banksy adaptation [non-commercial] (right)</a:t>
            </a:r>
            <a:endParaRPr/>
          </a:p>
        </p:txBody>
      </p:sp>
      <p:sp>
        <p:nvSpPr>
          <p:cNvPr id="357" name="Google Shape;357;p21"/>
          <p:cNvSpPr/>
          <p:nvPr/>
        </p:nvSpPr>
        <p:spPr>
          <a:xfrm>
            <a:off x="193964" y="2816843"/>
            <a:ext cx="2087418" cy="1098102"/>
          </a:xfrm>
          <a:prstGeom prst="cloud">
            <a:avLst/>
          </a:prstGeom>
          <a:solidFill>
            <a:srgbClr val="00F4D9"/>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a:solidFill>
                  <a:schemeClr val="dk1"/>
                </a:solidFill>
                <a:latin typeface="Calibri"/>
                <a:ea typeface="Calibri"/>
                <a:cs typeface="Calibri"/>
                <a:sym typeface="Calibri"/>
              </a:rPr>
              <a:t>Now with GPUs, large-memory, more faster PB!</a:t>
            </a:r>
            <a:endParaRPr/>
          </a:p>
        </p:txBody>
      </p:sp>
      <p:sp>
        <p:nvSpPr>
          <p:cNvPr id="358" name="Google Shape;358;p21"/>
          <p:cNvSpPr/>
          <p:nvPr/>
        </p:nvSpPr>
        <p:spPr>
          <a:xfrm>
            <a:off x="6691746" y="1173511"/>
            <a:ext cx="1269999" cy="590706"/>
          </a:xfrm>
          <a:prstGeom prst="cloud">
            <a:avLst/>
          </a:prstGeom>
          <a:solidFill>
            <a:srgbClr val="2C2925">
              <a:alpha val="93725"/>
            </a:srgbClr>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a:solidFill>
                  <a:schemeClr val="lt1"/>
                </a:solidFill>
                <a:latin typeface="Calibri"/>
                <a:ea typeface="Calibri"/>
                <a:cs typeface="Calibri"/>
                <a:sym typeface="Calibri"/>
              </a:rPr>
              <a:t>State of the ART!</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Shape 368"/>
        <p:cNvGrpSpPr/>
        <p:nvPr/>
      </p:nvGrpSpPr>
      <p:grpSpPr>
        <a:xfrm>
          <a:off x="0" y="0"/>
          <a:ext cx="0" cy="0"/>
          <a:chOff x="0" y="0"/>
          <a:chExt cx="0" cy="0"/>
        </a:xfrm>
      </p:grpSpPr>
      <p:cxnSp>
        <p:nvCxnSpPr>
          <p:cNvPr id="369" name="Google Shape;369;p23"/>
          <p:cNvCxnSpPr/>
          <p:nvPr/>
        </p:nvCxnSpPr>
        <p:spPr>
          <a:xfrm rot="10800000">
            <a:off x="5538144" y="2579062"/>
            <a:ext cx="1713608" cy="520698"/>
          </a:xfrm>
          <a:prstGeom prst="straightConnector1">
            <a:avLst/>
          </a:prstGeom>
          <a:noFill/>
          <a:ln w="12700" cap="flat" cmpd="sng">
            <a:solidFill>
              <a:srgbClr val="BFBFBF"/>
            </a:solidFill>
            <a:prstDash val="dash"/>
            <a:miter lim="800000"/>
            <a:headEnd type="oval" w="med" len="med"/>
            <a:tailEnd type="oval" w="med" len="med"/>
          </a:ln>
        </p:spPr>
      </p:cxnSp>
      <p:cxnSp>
        <p:nvCxnSpPr>
          <p:cNvPr id="370" name="Google Shape;370;p23"/>
          <p:cNvCxnSpPr/>
          <p:nvPr/>
        </p:nvCxnSpPr>
        <p:spPr>
          <a:xfrm flipH="1">
            <a:off x="1681861" y="2465059"/>
            <a:ext cx="1707905" cy="658791"/>
          </a:xfrm>
          <a:prstGeom prst="straightConnector1">
            <a:avLst/>
          </a:prstGeom>
          <a:noFill/>
          <a:ln w="12700" cap="flat" cmpd="sng">
            <a:solidFill>
              <a:srgbClr val="BFBFBF"/>
            </a:solidFill>
            <a:prstDash val="dash"/>
            <a:miter lim="800000"/>
            <a:headEnd type="oval" w="med" len="med"/>
            <a:tailEnd type="oval" w="med" len="med"/>
          </a:ln>
        </p:spPr>
      </p:cxnSp>
      <p:cxnSp>
        <p:nvCxnSpPr>
          <p:cNvPr id="371" name="Google Shape;371;p23"/>
          <p:cNvCxnSpPr/>
          <p:nvPr/>
        </p:nvCxnSpPr>
        <p:spPr>
          <a:xfrm rot="10800000">
            <a:off x="5575999" y="2919153"/>
            <a:ext cx="1565268" cy="180606"/>
          </a:xfrm>
          <a:prstGeom prst="straightConnector1">
            <a:avLst/>
          </a:prstGeom>
          <a:noFill/>
          <a:ln w="12700" cap="flat" cmpd="sng">
            <a:solidFill>
              <a:srgbClr val="BFBFBF"/>
            </a:solidFill>
            <a:prstDash val="dash"/>
            <a:miter lim="800000"/>
            <a:headEnd type="oval" w="med" len="med"/>
            <a:tailEnd type="oval" w="med" len="med"/>
          </a:ln>
        </p:spPr>
      </p:cxnSp>
      <p:cxnSp>
        <p:nvCxnSpPr>
          <p:cNvPr id="372" name="Google Shape;372;p23"/>
          <p:cNvCxnSpPr>
            <a:endCxn id="373" idx="0"/>
          </p:cNvCxnSpPr>
          <p:nvPr/>
        </p:nvCxnSpPr>
        <p:spPr>
          <a:xfrm flipH="1">
            <a:off x="2159562" y="2797321"/>
            <a:ext cx="2365500" cy="317700"/>
          </a:xfrm>
          <a:prstGeom prst="straightConnector1">
            <a:avLst/>
          </a:prstGeom>
          <a:noFill/>
          <a:ln w="12700" cap="flat" cmpd="sng">
            <a:solidFill>
              <a:srgbClr val="BFBFBF"/>
            </a:solidFill>
            <a:prstDash val="dash"/>
            <a:miter lim="800000"/>
            <a:headEnd type="oval" w="med" len="med"/>
            <a:tailEnd type="oval" w="med" len="med"/>
          </a:ln>
        </p:spPr>
      </p:cxnSp>
      <p:sp>
        <p:nvSpPr>
          <p:cNvPr id="374" name="Google Shape;374;p23"/>
          <p:cNvSpPr txBox="1">
            <a:spLocks noGrp="1"/>
          </p:cNvSpPr>
          <p:nvPr>
            <p:ph type="title"/>
          </p:nvPr>
        </p:nvSpPr>
        <p:spPr>
          <a:xfrm>
            <a:off x="144678" y="926151"/>
            <a:ext cx="3245088" cy="307439"/>
          </a:xfrm>
          <a:prstGeom prst="rect">
            <a:avLst/>
          </a:prstGeom>
          <a:noFill/>
          <a:ln>
            <a:noFill/>
          </a:ln>
        </p:spPr>
        <p:txBody>
          <a:bodyPr spcFirstLastPara="1" wrap="square" lIns="68550" tIns="34275" rIns="68550" bIns="34275" anchor="ctr" anchorCtr="0">
            <a:noAutofit/>
          </a:bodyPr>
          <a:lstStyle/>
          <a:p>
            <a:pPr marL="0" lvl="0" indent="0" algn="l" rtl="0">
              <a:lnSpc>
                <a:spcPct val="90000"/>
              </a:lnSpc>
              <a:spcBef>
                <a:spcPts val="0"/>
              </a:spcBef>
              <a:spcAft>
                <a:spcPts val="0"/>
              </a:spcAft>
              <a:buClr>
                <a:schemeClr val="dk1"/>
              </a:buClr>
              <a:buSzPts val="3600"/>
              <a:buFont typeface="Arial"/>
              <a:buNone/>
            </a:pPr>
            <a:r>
              <a:rPr lang="en-US" sz="2400"/>
              <a:t>Platform Overview</a:t>
            </a:r>
            <a:endParaRPr sz="2400"/>
          </a:p>
        </p:txBody>
      </p:sp>
      <p:sp>
        <p:nvSpPr>
          <p:cNvPr id="375" name="Google Shape;375;p23"/>
          <p:cNvSpPr/>
          <p:nvPr/>
        </p:nvSpPr>
        <p:spPr>
          <a:xfrm>
            <a:off x="3038648" y="1929390"/>
            <a:ext cx="1486350" cy="208125"/>
          </a:xfrm>
          <a:prstGeom prst="rect">
            <a:avLst/>
          </a:prstGeom>
          <a:solidFill>
            <a:srgbClr val="990000"/>
          </a:solidFill>
          <a:ln w="9525" cap="flat" cmpd="sng">
            <a:solidFill>
              <a:schemeClr val="accent1"/>
            </a:solidFill>
            <a:prstDash val="solid"/>
            <a:miter lim="800000"/>
            <a:headEnd type="none" w="sm" len="sm"/>
            <a:tailEnd type="none" w="sm" len="sm"/>
          </a:ln>
        </p:spPr>
        <p:txBody>
          <a:bodyPr spcFirstLastPara="1" wrap="square" lIns="68550" tIns="34275" rIns="68550" bIns="34275"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Cacao</a:t>
            </a:r>
            <a:endParaRPr sz="1013">
              <a:solidFill>
                <a:schemeClr val="dk1"/>
              </a:solidFill>
              <a:latin typeface="Calibri"/>
              <a:ea typeface="Calibri"/>
              <a:cs typeface="Calibri"/>
              <a:sym typeface="Calibri"/>
            </a:endParaRPr>
          </a:p>
        </p:txBody>
      </p:sp>
      <p:sp>
        <p:nvSpPr>
          <p:cNvPr id="376" name="Google Shape;376;p23"/>
          <p:cNvSpPr/>
          <p:nvPr/>
        </p:nvSpPr>
        <p:spPr>
          <a:xfrm>
            <a:off x="3221685" y="2708702"/>
            <a:ext cx="2365462" cy="352335"/>
          </a:xfrm>
          <a:prstGeom prst="rect">
            <a:avLst/>
          </a:prstGeom>
          <a:solidFill>
            <a:srgbClr val="EA941A"/>
          </a:solidFill>
          <a:ln w="9525" cap="flat" cmpd="sng">
            <a:solidFill>
              <a:schemeClr val="accent1"/>
            </a:solidFill>
            <a:prstDash val="solid"/>
            <a:miter lim="800000"/>
            <a:headEnd type="none" w="sm" len="sm"/>
            <a:tailEnd type="none" w="sm" len="sm"/>
          </a:ln>
        </p:spPr>
        <p:txBody>
          <a:bodyPr spcFirstLastPara="1" wrap="square" lIns="68550" tIns="34275" rIns="68550" bIns="34275"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XSEDE Accounting</a:t>
            </a:r>
            <a:endParaRPr sz="1013">
              <a:solidFill>
                <a:schemeClr val="dk1"/>
              </a:solidFill>
              <a:latin typeface="Calibri"/>
              <a:ea typeface="Calibri"/>
              <a:cs typeface="Calibri"/>
              <a:sym typeface="Calibri"/>
            </a:endParaRPr>
          </a:p>
        </p:txBody>
      </p:sp>
      <p:sp>
        <p:nvSpPr>
          <p:cNvPr id="373" name="Google Shape;373;p23"/>
          <p:cNvSpPr/>
          <p:nvPr/>
        </p:nvSpPr>
        <p:spPr>
          <a:xfrm>
            <a:off x="703766" y="3115021"/>
            <a:ext cx="2911592" cy="352335"/>
          </a:xfrm>
          <a:prstGeom prst="rect">
            <a:avLst/>
          </a:prstGeom>
          <a:solidFill>
            <a:srgbClr val="69090D"/>
          </a:solidFill>
          <a:ln w="9525" cap="flat" cmpd="sng">
            <a:solidFill>
              <a:schemeClr val="accent1"/>
            </a:solidFill>
            <a:prstDash val="solid"/>
            <a:miter lim="800000"/>
            <a:headEnd type="none" w="sm" len="sm"/>
            <a:tailEnd type="none" w="sm" len="sm"/>
          </a:ln>
        </p:spPr>
        <p:txBody>
          <a:bodyPr spcFirstLastPara="1" wrap="square" lIns="68550" tIns="34275" rIns="68550" bIns="34275"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OpenStack</a:t>
            </a:r>
            <a:endParaRPr sz="1800">
              <a:solidFill>
                <a:schemeClr val="lt1"/>
              </a:solidFill>
              <a:latin typeface="Calibri"/>
              <a:ea typeface="Calibri"/>
              <a:cs typeface="Calibri"/>
              <a:sym typeface="Calibri"/>
            </a:endParaRPr>
          </a:p>
        </p:txBody>
      </p:sp>
      <p:sp>
        <p:nvSpPr>
          <p:cNvPr id="377" name="Google Shape;377;p23"/>
          <p:cNvSpPr/>
          <p:nvPr/>
        </p:nvSpPr>
        <p:spPr>
          <a:xfrm>
            <a:off x="3652568" y="3115021"/>
            <a:ext cx="1886220" cy="352335"/>
          </a:xfrm>
          <a:prstGeom prst="rect">
            <a:avLst/>
          </a:prstGeom>
          <a:solidFill>
            <a:srgbClr val="990000"/>
          </a:solidFill>
          <a:ln w="9525" cap="flat" cmpd="sng">
            <a:solidFill>
              <a:schemeClr val="accent1"/>
            </a:solidFill>
            <a:prstDash val="solid"/>
            <a:miter lim="800000"/>
            <a:headEnd type="none" w="sm" len="sm"/>
            <a:tailEnd type="none" w="sm" len="sm"/>
          </a:ln>
        </p:spPr>
        <p:txBody>
          <a:bodyPr spcFirstLastPara="1" wrap="square" lIns="68550" tIns="34275" rIns="68550" bIns="34275"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Ceph</a:t>
            </a:r>
            <a:endParaRPr sz="1800">
              <a:solidFill>
                <a:schemeClr val="lt1"/>
              </a:solidFill>
              <a:latin typeface="Calibri"/>
              <a:ea typeface="Calibri"/>
              <a:cs typeface="Calibri"/>
              <a:sym typeface="Calibri"/>
            </a:endParaRPr>
          </a:p>
        </p:txBody>
      </p:sp>
      <p:pic>
        <p:nvPicPr>
          <p:cNvPr id="378" name="Google Shape;378;p23"/>
          <p:cNvPicPr preferRelativeResize="0"/>
          <p:nvPr/>
        </p:nvPicPr>
        <p:blipFill rotWithShape="1">
          <a:blip r:embed="rId3">
            <a:alphaModFix/>
          </a:blip>
          <a:srcRect/>
          <a:stretch/>
        </p:blipFill>
        <p:spPr>
          <a:xfrm>
            <a:off x="668618" y="3524984"/>
            <a:ext cx="7827550" cy="1255175"/>
          </a:xfrm>
          <a:prstGeom prst="rect">
            <a:avLst/>
          </a:prstGeom>
          <a:noFill/>
          <a:ln>
            <a:noFill/>
          </a:ln>
        </p:spPr>
      </p:pic>
      <p:sp>
        <p:nvSpPr>
          <p:cNvPr id="379" name="Google Shape;379;p23"/>
          <p:cNvSpPr txBox="1"/>
          <p:nvPr/>
        </p:nvSpPr>
        <p:spPr>
          <a:xfrm>
            <a:off x="3116251" y="4697119"/>
            <a:ext cx="2911500" cy="346218"/>
          </a:xfrm>
          <a:prstGeom prst="rect">
            <a:avLst/>
          </a:prstGeom>
          <a:noFill/>
          <a:ln>
            <a:noFill/>
          </a:ln>
        </p:spPr>
        <p:txBody>
          <a:bodyPr spcFirstLastPara="1" wrap="square" lIns="68550" tIns="34275" rIns="68550" bIns="34275" anchor="t" anchorCtr="0">
            <a:sp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Jetstream2 </a:t>
            </a:r>
            <a:r>
              <a:rPr lang="en-US" sz="1800">
                <a:solidFill>
                  <a:schemeClr val="dk1"/>
                </a:solidFill>
                <a:latin typeface="Calibri"/>
                <a:ea typeface="Calibri"/>
                <a:cs typeface="Calibri"/>
                <a:sym typeface="Calibri"/>
              </a:rPr>
              <a:t>Core System</a:t>
            </a:r>
            <a:endParaRPr sz="1013">
              <a:solidFill>
                <a:schemeClr val="dk1"/>
              </a:solidFill>
              <a:latin typeface="Calibri"/>
              <a:ea typeface="Calibri"/>
              <a:cs typeface="Calibri"/>
              <a:sym typeface="Calibri"/>
            </a:endParaRPr>
          </a:p>
        </p:txBody>
      </p:sp>
      <p:cxnSp>
        <p:nvCxnSpPr>
          <p:cNvPr id="380" name="Google Shape;380;p23"/>
          <p:cNvCxnSpPr>
            <a:endCxn id="373" idx="0"/>
          </p:cNvCxnSpPr>
          <p:nvPr/>
        </p:nvCxnSpPr>
        <p:spPr>
          <a:xfrm>
            <a:off x="697962" y="1888921"/>
            <a:ext cx="1461600" cy="1226100"/>
          </a:xfrm>
          <a:prstGeom prst="straightConnector1">
            <a:avLst/>
          </a:prstGeom>
          <a:noFill/>
          <a:ln w="12700" cap="flat" cmpd="sng">
            <a:solidFill>
              <a:schemeClr val="dk1"/>
            </a:solidFill>
            <a:prstDash val="solid"/>
            <a:miter lim="800000"/>
            <a:headEnd type="triangle" w="med" len="med"/>
            <a:tailEnd type="triangle" w="med" len="med"/>
          </a:ln>
        </p:spPr>
      </p:cxnSp>
      <p:cxnSp>
        <p:nvCxnSpPr>
          <p:cNvPr id="381" name="Google Shape;381;p23"/>
          <p:cNvCxnSpPr/>
          <p:nvPr/>
        </p:nvCxnSpPr>
        <p:spPr>
          <a:xfrm flipH="1">
            <a:off x="2461511" y="2181632"/>
            <a:ext cx="802419" cy="933389"/>
          </a:xfrm>
          <a:prstGeom prst="straightConnector1">
            <a:avLst/>
          </a:prstGeom>
          <a:noFill/>
          <a:ln w="12700" cap="flat" cmpd="sng">
            <a:solidFill>
              <a:schemeClr val="dk1"/>
            </a:solidFill>
            <a:prstDash val="solid"/>
            <a:miter lim="800000"/>
            <a:headEnd type="triangle" w="med" len="med"/>
            <a:tailEnd type="triangle" w="med" len="med"/>
          </a:ln>
        </p:spPr>
      </p:cxnSp>
      <p:sp>
        <p:nvSpPr>
          <p:cNvPr id="382" name="Google Shape;382;p23"/>
          <p:cNvSpPr/>
          <p:nvPr/>
        </p:nvSpPr>
        <p:spPr>
          <a:xfrm>
            <a:off x="5575999" y="3115021"/>
            <a:ext cx="2911592" cy="352335"/>
          </a:xfrm>
          <a:prstGeom prst="rect">
            <a:avLst/>
          </a:prstGeom>
          <a:solidFill>
            <a:srgbClr val="69090D"/>
          </a:solidFill>
          <a:ln w="9525" cap="flat" cmpd="sng">
            <a:solidFill>
              <a:schemeClr val="accent1"/>
            </a:solidFill>
            <a:prstDash val="solid"/>
            <a:miter lim="800000"/>
            <a:headEnd type="none" w="sm" len="sm"/>
            <a:tailEnd type="none" w="sm" len="sm"/>
          </a:ln>
        </p:spPr>
        <p:txBody>
          <a:bodyPr spcFirstLastPara="1" wrap="square" lIns="68550" tIns="34275" rIns="68550" bIns="34275"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OpenStack</a:t>
            </a:r>
            <a:endParaRPr sz="1800">
              <a:solidFill>
                <a:schemeClr val="lt1"/>
              </a:solidFill>
              <a:latin typeface="Calibri"/>
              <a:ea typeface="Calibri"/>
              <a:cs typeface="Calibri"/>
              <a:sym typeface="Calibri"/>
            </a:endParaRPr>
          </a:p>
        </p:txBody>
      </p:sp>
      <p:pic>
        <p:nvPicPr>
          <p:cNvPr id="383" name="Google Shape;383;p23"/>
          <p:cNvPicPr preferRelativeResize="0"/>
          <p:nvPr/>
        </p:nvPicPr>
        <p:blipFill rotWithShape="1">
          <a:blip r:embed="rId4">
            <a:alphaModFix/>
          </a:blip>
          <a:srcRect/>
          <a:stretch/>
        </p:blipFill>
        <p:spPr>
          <a:xfrm>
            <a:off x="396087" y="1323240"/>
            <a:ext cx="575323" cy="575323"/>
          </a:xfrm>
          <a:prstGeom prst="rect">
            <a:avLst/>
          </a:prstGeom>
          <a:noFill/>
          <a:ln>
            <a:noFill/>
          </a:ln>
        </p:spPr>
      </p:pic>
      <p:sp>
        <p:nvSpPr>
          <p:cNvPr id="384" name="Google Shape;384;p23"/>
          <p:cNvSpPr/>
          <p:nvPr/>
        </p:nvSpPr>
        <p:spPr>
          <a:xfrm>
            <a:off x="1051947" y="1600200"/>
            <a:ext cx="1078195" cy="217445"/>
          </a:xfrm>
          <a:prstGeom prst="rect">
            <a:avLst/>
          </a:prstGeom>
          <a:solidFill>
            <a:srgbClr val="EA941A"/>
          </a:solidFill>
          <a:ln w="9525" cap="flat" cmpd="sng">
            <a:solidFill>
              <a:schemeClr val="accent1"/>
            </a:solidFill>
            <a:prstDash val="solid"/>
            <a:miter lim="800000"/>
            <a:headEnd type="none" w="sm" len="sm"/>
            <a:tailEnd type="none" w="sm" len="sm"/>
          </a:ln>
        </p:spPr>
        <p:txBody>
          <a:bodyPr spcFirstLastPara="1" wrap="square" lIns="68550" tIns="34275" rIns="68550" bIns="34275"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Horizon</a:t>
            </a:r>
            <a:endParaRPr sz="1013">
              <a:solidFill>
                <a:schemeClr val="dk1"/>
              </a:solidFill>
              <a:latin typeface="Calibri"/>
              <a:ea typeface="Calibri"/>
              <a:cs typeface="Calibri"/>
              <a:sym typeface="Calibri"/>
            </a:endParaRPr>
          </a:p>
        </p:txBody>
      </p:sp>
      <p:sp>
        <p:nvSpPr>
          <p:cNvPr id="385" name="Google Shape;385;p23"/>
          <p:cNvSpPr/>
          <p:nvPr/>
        </p:nvSpPr>
        <p:spPr>
          <a:xfrm>
            <a:off x="1264958" y="1859086"/>
            <a:ext cx="1469230" cy="230224"/>
          </a:xfrm>
          <a:prstGeom prst="rect">
            <a:avLst/>
          </a:prstGeom>
          <a:solidFill>
            <a:srgbClr val="990000"/>
          </a:solidFill>
          <a:ln w="9525" cap="flat" cmpd="sng">
            <a:solidFill>
              <a:schemeClr val="accent1"/>
            </a:solidFill>
            <a:prstDash val="solid"/>
            <a:miter lim="800000"/>
            <a:headEnd type="none" w="sm" len="sm"/>
            <a:tailEnd type="none" w="sm" len="sm"/>
          </a:ln>
        </p:spPr>
        <p:txBody>
          <a:bodyPr spcFirstLastPara="1" wrap="square" lIns="68550" tIns="34275" rIns="68550" bIns="34275"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OpenStack CLI</a:t>
            </a:r>
            <a:endParaRPr sz="1013">
              <a:solidFill>
                <a:schemeClr val="dk1"/>
              </a:solidFill>
              <a:latin typeface="Calibri"/>
              <a:ea typeface="Calibri"/>
              <a:cs typeface="Calibri"/>
              <a:sym typeface="Calibri"/>
            </a:endParaRPr>
          </a:p>
        </p:txBody>
      </p:sp>
      <p:pic>
        <p:nvPicPr>
          <p:cNvPr id="386" name="Google Shape;386;p23"/>
          <p:cNvPicPr preferRelativeResize="0"/>
          <p:nvPr/>
        </p:nvPicPr>
        <p:blipFill rotWithShape="1">
          <a:blip r:embed="rId4">
            <a:alphaModFix/>
          </a:blip>
          <a:srcRect/>
          <a:stretch/>
        </p:blipFill>
        <p:spPr>
          <a:xfrm>
            <a:off x="5546459" y="600069"/>
            <a:ext cx="575324" cy="575324"/>
          </a:xfrm>
          <a:prstGeom prst="rect">
            <a:avLst/>
          </a:prstGeom>
          <a:noFill/>
          <a:ln>
            <a:noFill/>
          </a:ln>
        </p:spPr>
      </p:pic>
      <p:pic>
        <p:nvPicPr>
          <p:cNvPr id="387" name="Google Shape;387;p23"/>
          <p:cNvPicPr preferRelativeResize="0"/>
          <p:nvPr/>
        </p:nvPicPr>
        <p:blipFill rotWithShape="1">
          <a:blip r:embed="rId4">
            <a:alphaModFix/>
          </a:blip>
          <a:srcRect/>
          <a:stretch/>
        </p:blipFill>
        <p:spPr>
          <a:xfrm>
            <a:off x="3335229" y="614271"/>
            <a:ext cx="575324" cy="575324"/>
          </a:xfrm>
          <a:prstGeom prst="rect">
            <a:avLst/>
          </a:prstGeom>
          <a:noFill/>
          <a:ln>
            <a:noFill/>
          </a:ln>
        </p:spPr>
      </p:pic>
      <p:sp>
        <p:nvSpPr>
          <p:cNvPr id="388" name="Google Shape;388;p23"/>
          <p:cNvSpPr/>
          <p:nvPr/>
        </p:nvSpPr>
        <p:spPr>
          <a:xfrm>
            <a:off x="5178533" y="1938609"/>
            <a:ext cx="1605150" cy="217350"/>
          </a:xfrm>
          <a:prstGeom prst="rect">
            <a:avLst/>
          </a:prstGeom>
          <a:solidFill>
            <a:srgbClr val="EA941A"/>
          </a:solidFill>
          <a:ln w="9525" cap="flat" cmpd="sng">
            <a:solidFill>
              <a:schemeClr val="accent1"/>
            </a:solidFill>
            <a:prstDash val="solid"/>
            <a:miter lim="800000"/>
            <a:headEnd type="none" w="sm" len="sm"/>
            <a:tailEnd type="none" w="sm" len="sm"/>
          </a:ln>
        </p:spPr>
        <p:txBody>
          <a:bodyPr spcFirstLastPara="1" wrap="square" lIns="68550" tIns="34275" rIns="68550" bIns="34275"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Exosphere</a:t>
            </a:r>
            <a:endParaRPr sz="1013">
              <a:solidFill>
                <a:schemeClr val="dk1"/>
              </a:solidFill>
              <a:latin typeface="Calibri"/>
              <a:ea typeface="Calibri"/>
              <a:cs typeface="Calibri"/>
              <a:sym typeface="Calibri"/>
            </a:endParaRPr>
          </a:p>
        </p:txBody>
      </p:sp>
      <p:pic>
        <p:nvPicPr>
          <p:cNvPr id="389" name="Google Shape;389;p23"/>
          <p:cNvPicPr preferRelativeResize="0"/>
          <p:nvPr/>
        </p:nvPicPr>
        <p:blipFill rotWithShape="1">
          <a:blip r:embed="rId4">
            <a:alphaModFix/>
          </a:blip>
          <a:srcRect/>
          <a:stretch/>
        </p:blipFill>
        <p:spPr>
          <a:xfrm>
            <a:off x="7924127" y="766562"/>
            <a:ext cx="395793" cy="395793"/>
          </a:xfrm>
          <a:prstGeom prst="rect">
            <a:avLst/>
          </a:prstGeom>
          <a:noFill/>
          <a:ln>
            <a:noFill/>
          </a:ln>
        </p:spPr>
      </p:pic>
      <p:pic>
        <p:nvPicPr>
          <p:cNvPr id="390" name="Google Shape;390;p23"/>
          <p:cNvPicPr preferRelativeResize="0"/>
          <p:nvPr/>
        </p:nvPicPr>
        <p:blipFill rotWithShape="1">
          <a:blip r:embed="rId4">
            <a:alphaModFix/>
          </a:blip>
          <a:srcRect/>
          <a:stretch/>
        </p:blipFill>
        <p:spPr>
          <a:xfrm>
            <a:off x="8267974" y="467596"/>
            <a:ext cx="439234" cy="439234"/>
          </a:xfrm>
          <a:prstGeom prst="rect">
            <a:avLst/>
          </a:prstGeom>
          <a:noFill/>
          <a:ln>
            <a:noFill/>
          </a:ln>
        </p:spPr>
      </p:pic>
      <p:pic>
        <p:nvPicPr>
          <p:cNvPr id="391" name="Google Shape;391;p23"/>
          <p:cNvPicPr preferRelativeResize="0"/>
          <p:nvPr/>
        </p:nvPicPr>
        <p:blipFill rotWithShape="1">
          <a:blip r:embed="rId4">
            <a:alphaModFix/>
          </a:blip>
          <a:srcRect/>
          <a:stretch/>
        </p:blipFill>
        <p:spPr>
          <a:xfrm>
            <a:off x="7927987" y="358310"/>
            <a:ext cx="376805" cy="376805"/>
          </a:xfrm>
          <a:prstGeom prst="rect">
            <a:avLst/>
          </a:prstGeom>
          <a:noFill/>
          <a:ln>
            <a:noFill/>
          </a:ln>
        </p:spPr>
      </p:pic>
      <p:pic>
        <p:nvPicPr>
          <p:cNvPr id="392" name="Google Shape;392;p23"/>
          <p:cNvPicPr preferRelativeResize="0"/>
          <p:nvPr/>
        </p:nvPicPr>
        <p:blipFill rotWithShape="1">
          <a:blip r:embed="rId4">
            <a:alphaModFix/>
          </a:blip>
          <a:srcRect/>
          <a:stretch/>
        </p:blipFill>
        <p:spPr>
          <a:xfrm>
            <a:off x="7612305" y="593057"/>
            <a:ext cx="348939" cy="348939"/>
          </a:xfrm>
          <a:prstGeom prst="rect">
            <a:avLst/>
          </a:prstGeom>
          <a:noFill/>
          <a:ln>
            <a:noFill/>
          </a:ln>
        </p:spPr>
      </p:pic>
      <p:cxnSp>
        <p:nvCxnSpPr>
          <p:cNvPr id="393" name="Google Shape;393;p23"/>
          <p:cNvCxnSpPr/>
          <p:nvPr/>
        </p:nvCxnSpPr>
        <p:spPr>
          <a:xfrm>
            <a:off x="6412519" y="2186963"/>
            <a:ext cx="912150" cy="899775"/>
          </a:xfrm>
          <a:prstGeom prst="straightConnector1">
            <a:avLst/>
          </a:prstGeom>
          <a:noFill/>
          <a:ln w="12700" cap="flat" cmpd="sng">
            <a:solidFill>
              <a:schemeClr val="dk1"/>
            </a:solidFill>
            <a:prstDash val="solid"/>
            <a:miter lim="800000"/>
            <a:headEnd type="triangle" w="med" len="med"/>
            <a:tailEnd type="triangle" w="med" len="med"/>
          </a:ln>
        </p:spPr>
      </p:cxnSp>
      <p:sp>
        <p:nvSpPr>
          <p:cNvPr id="394" name="Google Shape;394;p23"/>
          <p:cNvSpPr/>
          <p:nvPr/>
        </p:nvSpPr>
        <p:spPr>
          <a:xfrm>
            <a:off x="7372444" y="1240913"/>
            <a:ext cx="1486350" cy="520650"/>
          </a:xfrm>
          <a:prstGeom prst="rect">
            <a:avLst/>
          </a:prstGeom>
          <a:solidFill>
            <a:srgbClr val="990000"/>
          </a:solidFill>
          <a:ln w="9525" cap="flat" cmpd="sng">
            <a:solidFill>
              <a:schemeClr val="accent1"/>
            </a:solidFill>
            <a:prstDash val="solid"/>
            <a:miter lim="800000"/>
            <a:headEnd type="none" w="sm" len="sm"/>
            <a:tailEnd type="none" w="sm" len="sm"/>
          </a:ln>
        </p:spPr>
        <p:txBody>
          <a:bodyPr spcFirstLastPara="1" wrap="square" lIns="68550" tIns="34275" rIns="68550" bIns="34275"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Science Gateways</a:t>
            </a:r>
            <a:endParaRPr sz="1013">
              <a:solidFill>
                <a:schemeClr val="dk1"/>
              </a:solidFill>
              <a:latin typeface="Calibri"/>
              <a:ea typeface="Calibri"/>
              <a:cs typeface="Calibri"/>
              <a:sym typeface="Calibri"/>
            </a:endParaRPr>
          </a:p>
        </p:txBody>
      </p:sp>
      <p:cxnSp>
        <p:nvCxnSpPr>
          <p:cNvPr id="395" name="Google Shape;395;p23"/>
          <p:cNvCxnSpPr/>
          <p:nvPr/>
        </p:nvCxnSpPr>
        <p:spPr>
          <a:xfrm flipH="1">
            <a:off x="7571111" y="1686605"/>
            <a:ext cx="519846" cy="1428416"/>
          </a:xfrm>
          <a:prstGeom prst="straightConnector1">
            <a:avLst/>
          </a:prstGeom>
          <a:noFill/>
          <a:ln w="12700" cap="flat" cmpd="sng">
            <a:solidFill>
              <a:schemeClr val="dk1"/>
            </a:solidFill>
            <a:prstDash val="solid"/>
            <a:miter lim="800000"/>
            <a:headEnd type="triangle" w="med" len="med"/>
            <a:tailEnd type="triangle" w="med" len="med"/>
          </a:ln>
        </p:spPr>
      </p:cxnSp>
      <p:pic>
        <p:nvPicPr>
          <p:cNvPr id="396" name="Google Shape;396;p23"/>
          <p:cNvPicPr preferRelativeResize="0"/>
          <p:nvPr/>
        </p:nvPicPr>
        <p:blipFill rotWithShape="1">
          <a:blip r:embed="rId4">
            <a:alphaModFix/>
          </a:blip>
          <a:srcRect/>
          <a:stretch/>
        </p:blipFill>
        <p:spPr>
          <a:xfrm>
            <a:off x="7324713" y="814433"/>
            <a:ext cx="370383" cy="370383"/>
          </a:xfrm>
          <a:prstGeom prst="rect">
            <a:avLst/>
          </a:prstGeom>
          <a:noFill/>
          <a:ln>
            <a:noFill/>
          </a:ln>
        </p:spPr>
      </p:pic>
      <p:pic>
        <p:nvPicPr>
          <p:cNvPr id="397" name="Google Shape;397;p23"/>
          <p:cNvPicPr preferRelativeResize="0"/>
          <p:nvPr/>
        </p:nvPicPr>
        <p:blipFill rotWithShape="1">
          <a:blip r:embed="rId4">
            <a:alphaModFix/>
          </a:blip>
          <a:srcRect/>
          <a:stretch/>
        </p:blipFill>
        <p:spPr>
          <a:xfrm>
            <a:off x="7279169" y="387961"/>
            <a:ext cx="345364" cy="345364"/>
          </a:xfrm>
          <a:prstGeom prst="rect">
            <a:avLst/>
          </a:prstGeom>
          <a:noFill/>
          <a:ln>
            <a:noFill/>
          </a:ln>
        </p:spPr>
      </p:pic>
      <p:sp>
        <p:nvSpPr>
          <p:cNvPr id="398" name="Google Shape;398;p23"/>
          <p:cNvSpPr/>
          <p:nvPr/>
        </p:nvSpPr>
        <p:spPr>
          <a:xfrm>
            <a:off x="3217232" y="2375186"/>
            <a:ext cx="2381363" cy="292495"/>
          </a:xfrm>
          <a:prstGeom prst="rect">
            <a:avLst/>
          </a:prstGeom>
          <a:solidFill>
            <a:srgbClr val="69090D"/>
          </a:solidFill>
          <a:ln w="9525" cap="flat" cmpd="sng">
            <a:solidFill>
              <a:schemeClr val="accent1"/>
            </a:solidFill>
            <a:prstDash val="solid"/>
            <a:miter lim="800000"/>
            <a:headEnd type="none" w="sm" len="sm"/>
            <a:tailEnd type="none" w="sm" len="sm"/>
          </a:ln>
        </p:spPr>
        <p:txBody>
          <a:bodyPr spcFirstLastPara="1" wrap="square" lIns="68550" tIns="34275" rIns="68550" bIns="34275"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Authentication Service</a:t>
            </a:r>
            <a:endParaRPr sz="1013">
              <a:solidFill>
                <a:schemeClr val="dk1"/>
              </a:solidFill>
              <a:latin typeface="Calibri"/>
              <a:ea typeface="Calibri"/>
              <a:cs typeface="Calibri"/>
              <a:sym typeface="Calibri"/>
            </a:endParaRPr>
          </a:p>
        </p:txBody>
      </p:sp>
      <p:cxnSp>
        <p:nvCxnSpPr>
          <p:cNvPr id="399" name="Google Shape;399;p23"/>
          <p:cNvCxnSpPr/>
          <p:nvPr/>
        </p:nvCxnSpPr>
        <p:spPr>
          <a:xfrm flipH="1">
            <a:off x="3565880" y="2147420"/>
            <a:ext cx="204933" cy="239999"/>
          </a:xfrm>
          <a:prstGeom prst="straightConnector1">
            <a:avLst/>
          </a:prstGeom>
          <a:noFill/>
          <a:ln w="12700" cap="flat" cmpd="sng">
            <a:solidFill>
              <a:schemeClr val="dk1"/>
            </a:solidFill>
            <a:prstDash val="solid"/>
            <a:miter lim="800000"/>
            <a:headEnd type="triangle" w="med" len="med"/>
            <a:tailEnd type="triangle" w="med" len="med"/>
          </a:ln>
        </p:spPr>
      </p:cxnSp>
      <p:cxnSp>
        <p:nvCxnSpPr>
          <p:cNvPr id="400" name="Google Shape;400;p23"/>
          <p:cNvCxnSpPr>
            <a:stCxn id="388" idx="2"/>
            <a:endCxn id="398" idx="3"/>
          </p:cNvCxnSpPr>
          <p:nvPr/>
        </p:nvCxnSpPr>
        <p:spPr>
          <a:xfrm flipH="1">
            <a:off x="5598608" y="2155959"/>
            <a:ext cx="382500" cy="365400"/>
          </a:xfrm>
          <a:prstGeom prst="straightConnector1">
            <a:avLst/>
          </a:prstGeom>
          <a:noFill/>
          <a:ln w="12700" cap="flat" cmpd="sng">
            <a:solidFill>
              <a:schemeClr val="dk1"/>
            </a:solidFill>
            <a:prstDash val="solid"/>
            <a:miter lim="800000"/>
            <a:headEnd type="triangle" w="med" len="med"/>
            <a:tailEnd type="triangle" w="med" len="med"/>
          </a:ln>
        </p:spPr>
      </p:cxnSp>
      <p:pic>
        <p:nvPicPr>
          <p:cNvPr id="401" name="Google Shape;401;p23"/>
          <p:cNvPicPr preferRelativeResize="0"/>
          <p:nvPr/>
        </p:nvPicPr>
        <p:blipFill rotWithShape="1">
          <a:blip r:embed="rId5">
            <a:alphaModFix/>
          </a:blip>
          <a:srcRect/>
          <a:stretch/>
        </p:blipFill>
        <p:spPr>
          <a:xfrm>
            <a:off x="145433" y="146305"/>
            <a:ext cx="2588754" cy="748244"/>
          </a:xfrm>
          <a:prstGeom prst="rect">
            <a:avLst/>
          </a:prstGeom>
          <a:noFill/>
          <a:ln>
            <a:noFill/>
          </a:ln>
        </p:spPr>
      </p:pic>
      <p:pic>
        <p:nvPicPr>
          <p:cNvPr id="402" name="Google Shape;402;p23"/>
          <p:cNvPicPr preferRelativeResize="0"/>
          <p:nvPr/>
        </p:nvPicPr>
        <p:blipFill rotWithShape="1">
          <a:blip r:embed="rId6">
            <a:alphaModFix/>
          </a:blip>
          <a:srcRect/>
          <a:stretch/>
        </p:blipFill>
        <p:spPr>
          <a:xfrm>
            <a:off x="3221683" y="1233727"/>
            <a:ext cx="802407" cy="651530"/>
          </a:xfrm>
          <a:prstGeom prst="rect">
            <a:avLst/>
          </a:prstGeom>
          <a:noFill/>
          <a:ln w="9525" cap="flat" cmpd="sng">
            <a:solidFill>
              <a:schemeClr val="dk1"/>
            </a:solidFill>
            <a:prstDash val="solid"/>
            <a:round/>
            <a:headEnd type="none" w="sm" len="sm"/>
            <a:tailEnd type="none" w="sm" len="sm"/>
          </a:ln>
        </p:spPr>
      </p:pic>
      <p:pic>
        <p:nvPicPr>
          <p:cNvPr id="403" name="Google Shape;403;p23"/>
          <p:cNvPicPr preferRelativeResize="0"/>
          <p:nvPr/>
        </p:nvPicPr>
        <p:blipFill rotWithShape="1">
          <a:blip r:embed="rId7">
            <a:alphaModFix/>
          </a:blip>
          <a:srcRect/>
          <a:stretch/>
        </p:blipFill>
        <p:spPr>
          <a:xfrm>
            <a:off x="5355714" y="1227615"/>
            <a:ext cx="1110452" cy="658781"/>
          </a:xfrm>
          <a:prstGeom prst="rect">
            <a:avLst/>
          </a:prstGeom>
          <a:noFill/>
          <a:ln w="9525" cap="flat" cmpd="sng">
            <a:solidFill>
              <a:schemeClr val="dk1"/>
            </a:solidFill>
            <a:prstDash val="solid"/>
            <a:round/>
            <a:headEnd type="none" w="sm" len="sm"/>
            <a:tailEnd type="none" w="sm" len="sm"/>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552776-9A2D-9D06-70DA-117E8BD5BE76}"/>
              </a:ext>
            </a:extLst>
          </p:cNvPr>
          <p:cNvSpPr>
            <a:spLocks noGrp="1"/>
          </p:cNvSpPr>
          <p:nvPr>
            <p:ph type="title"/>
          </p:nvPr>
        </p:nvSpPr>
        <p:spPr>
          <a:xfrm>
            <a:off x="180415" y="117183"/>
            <a:ext cx="7886700" cy="993775"/>
          </a:xfrm>
        </p:spPr>
        <p:txBody>
          <a:bodyPr/>
          <a:lstStyle/>
          <a:p>
            <a:r>
              <a:rPr lang="en-US" dirty="0"/>
              <a:t>What is OpenStack?</a:t>
            </a:r>
          </a:p>
        </p:txBody>
      </p:sp>
      <p:sp>
        <p:nvSpPr>
          <p:cNvPr id="4" name="Text Placeholder 3">
            <a:extLst>
              <a:ext uri="{FF2B5EF4-FFF2-40B4-BE49-F238E27FC236}">
                <a16:creationId xmlns:a16="http://schemas.microsoft.com/office/drawing/2014/main" id="{36748975-95B1-3D67-CDB0-43E7C3B7D80C}"/>
              </a:ext>
            </a:extLst>
          </p:cNvPr>
          <p:cNvSpPr>
            <a:spLocks noGrp="1"/>
          </p:cNvSpPr>
          <p:nvPr>
            <p:ph type="body" idx="2"/>
          </p:nvPr>
        </p:nvSpPr>
        <p:spPr>
          <a:xfrm>
            <a:off x="4076699" y="478905"/>
            <a:ext cx="4761379" cy="4254460"/>
          </a:xfrm>
        </p:spPr>
        <p:txBody>
          <a:bodyPr/>
          <a:lstStyle/>
          <a:p>
            <a:r>
              <a:rPr lang="en-US" dirty="0"/>
              <a:t>OpenStack is an open source cloud platform</a:t>
            </a:r>
          </a:p>
          <a:p>
            <a:r>
              <a:rPr lang="en-US" dirty="0"/>
              <a:t>As of Feb 2022, one of the three most active open source projects, along with the Linux kernel and Chromium browser</a:t>
            </a:r>
          </a:p>
          <a:p>
            <a:r>
              <a:rPr lang="en-US" dirty="0"/>
              <a:t>Provides general purpose cloud services for public or private clouds</a:t>
            </a:r>
          </a:p>
          <a:p>
            <a:r>
              <a:rPr lang="en-US" dirty="0"/>
              <a:t>Lots of commercial use and development with OpenStack! </a:t>
            </a:r>
          </a:p>
          <a:p>
            <a:r>
              <a:rPr lang="en-US" dirty="0"/>
              <a:t>Has a set of standard core services (auth, images, networking, compute, </a:t>
            </a:r>
            <a:r>
              <a:rPr lang="en-US" dirty="0" err="1"/>
              <a:t>etc</a:t>
            </a:r>
            <a:r>
              <a:rPr lang="en-US" dirty="0"/>
              <a:t>) and many add-on services (container orchestration, filesystems as a service, object store services, </a:t>
            </a:r>
            <a:r>
              <a:rPr lang="en-US" dirty="0" err="1"/>
              <a:t>etc</a:t>
            </a:r>
            <a:r>
              <a:rPr lang="en-US" dirty="0"/>
              <a:t>)</a:t>
            </a:r>
          </a:p>
        </p:txBody>
      </p:sp>
      <p:pic>
        <p:nvPicPr>
          <p:cNvPr id="6146" name="Picture 2">
            <a:extLst>
              <a:ext uri="{FF2B5EF4-FFF2-40B4-BE49-F238E27FC236}">
                <a16:creationId xmlns:a16="http://schemas.microsoft.com/office/drawing/2014/main" id="{700DCE72-3034-86C9-E993-E58E3088E22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1379" y="1070722"/>
            <a:ext cx="3002056" cy="30020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77967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07390" y="503428"/>
            <a:ext cx="3539490" cy="452120"/>
          </a:xfrm>
          <a:prstGeom prst="rect">
            <a:avLst/>
          </a:prstGeom>
        </p:spPr>
        <p:txBody>
          <a:bodyPr vert="horz" wrap="square" lIns="0" tIns="12700" rIns="0" bIns="0" rtlCol="0">
            <a:spAutoFit/>
          </a:bodyPr>
          <a:lstStyle/>
          <a:p>
            <a:pPr marL="12700">
              <a:lnSpc>
                <a:spcPct val="100000"/>
              </a:lnSpc>
              <a:spcBef>
                <a:spcPts val="100"/>
              </a:spcBef>
            </a:pPr>
            <a:r>
              <a:rPr dirty="0">
                <a:solidFill>
                  <a:srgbClr val="7D0224"/>
                </a:solidFill>
              </a:rPr>
              <a:t>OpenStack</a:t>
            </a:r>
            <a:r>
              <a:rPr spc="-65" dirty="0">
                <a:solidFill>
                  <a:srgbClr val="7D0224"/>
                </a:solidFill>
              </a:rPr>
              <a:t> </a:t>
            </a:r>
            <a:r>
              <a:rPr spc="-10" dirty="0">
                <a:solidFill>
                  <a:srgbClr val="7D0224"/>
                </a:solidFill>
              </a:rPr>
              <a:t>Overview</a:t>
            </a:r>
          </a:p>
        </p:txBody>
      </p:sp>
      <p:grpSp>
        <p:nvGrpSpPr>
          <p:cNvPr id="3" name="object 3"/>
          <p:cNvGrpSpPr/>
          <p:nvPr/>
        </p:nvGrpSpPr>
        <p:grpSpPr>
          <a:xfrm>
            <a:off x="932489" y="1806575"/>
            <a:ext cx="772795" cy="1663064"/>
            <a:chOff x="932489" y="1806575"/>
            <a:chExt cx="772795" cy="1663064"/>
          </a:xfrm>
        </p:grpSpPr>
        <p:pic>
          <p:nvPicPr>
            <p:cNvPr id="4" name="object 4"/>
            <p:cNvPicPr/>
            <p:nvPr/>
          </p:nvPicPr>
          <p:blipFill>
            <a:blip r:embed="rId2" cstate="print"/>
            <a:stretch>
              <a:fillRect/>
            </a:stretch>
          </p:blipFill>
          <p:spPr>
            <a:xfrm>
              <a:off x="935659" y="1809749"/>
              <a:ext cx="766559" cy="1657349"/>
            </a:xfrm>
            <a:prstGeom prst="rect">
              <a:avLst/>
            </a:prstGeom>
          </p:spPr>
        </p:pic>
        <p:sp>
          <p:nvSpPr>
            <p:cNvPr id="5" name="object 5"/>
            <p:cNvSpPr/>
            <p:nvPr/>
          </p:nvSpPr>
          <p:spPr>
            <a:xfrm>
              <a:off x="935664" y="1809750"/>
              <a:ext cx="766445" cy="1656714"/>
            </a:xfrm>
            <a:custGeom>
              <a:avLst/>
              <a:gdLst/>
              <a:ahLst/>
              <a:cxnLst/>
              <a:rect l="l" t="t" r="r" b="b"/>
              <a:pathLst>
                <a:path w="766444" h="1656714">
                  <a:moveTo>
                    <a:pt x="0" y="127696"/>
                  </a:moveTo>
                  <a:lnTo>
                    <a:pt x="10035" y="77991"/>
                  </a:lnTo>
                  <a:lnTo>
                    <a:pt x="37401" y="37401"/>
                  </a:lnTo>
                  <a:lnTo>
                    <a:pt x="77991" y="10034"/>
                  </a:lnTo>
                  <a:lnTo>
                    <a:pt x="127696" y="0"/>
                  </a:lnTo>
                  <a:lnTo>
                    <a:pt x="638463" y="0"/>
                  </a:lnTo>
                  <a:lnTo>
                    <a:pt x="688168" y="10034"/>
                  </a:lnTo>
                  <a:lnTo>
                    <a:pt x="728758" y="37401"/>
                  </a:lnTo>
                  <a:lnTo>
                    <a:pt x="756125" y="77991"/>
                  </a:lnTo>
                  <a:lnTo>
                    <a:pt x="766160" y="127696"/>
                  </a:lnTo>
                  <a:lnTo>
                    <a:pt x="766160" y="1528809"/>
                  </a:lnTo>
                  <a:lnTo>
                    <a:pt x="756125" y="1578513"/>
                  </a:lnTo>
                  <a:lnTo>
                    <a:pt x="728758" y="1619103"/>
                  </a:lnTo>
                  <a:lnTo>
                    <a:pt x="688168" y="1646469"/>
                  </a:lnTo>
                  <a:lnTo>
                    <a:pt x="638463" y="1656504"/>
                  </a:lnTo>
                  <a:lnTo>
                    <a:pt x="127696" y="1656504"/>
                  </a:lnTo>
                  <a:lnTo>
                    <a:pt x="77991" y="1646469"/>
                  </a:lnTo>
                  <a:lnTo>
                    <a:pt x="37401" y="1619103"/>
                  </a:lnTo>
                  <a:lnTo>
                    <a:pt x="10035" y="1578513"/>
                  </a:lnTo>
                  <a:lnTo>
                    <a:pt x="0" y="1528809"/>
                  </a:lnTo>
                  <a:lnTo>
                    <a:pt x="0" y="127696"/>
                  </a:lnTo>
                  <a:close/>
                </a:path>
              </a:pathLst>
            </a:custGeom>
            <a:ln w="6346">
              <a:solidFill>
                <a:srgbClr val="4472C4"/>
              </a:solidFill>
            </a:ln>
          </p:spPr>
          <p:txBody>
            <a:bodyPr wrap="square" lIns="0" tIns="0" rIns="0" bIns="0" rtlCol="0"/>
            <a:lstStyle/>
            <a:p>
              <a:endParaRPr/>
            </a:p>
          </p:txBody>
        </p:sp>
      </p:grpSp>
      <p:sp>
        <p:nvSpPr>
          <p:cNvPr id="6" name="object 6"/>
          <p:cNvSpPr txBox="1"/>
          <p:nvPr/>
        </p:nvSpPr>
        <p:spPr>
          <a:xfrm>
            <a:off x="1104626" y="2510027"/>
            <a:ext cx="431165" cy="238760"/>
          </a:xfrm>
          <a:prstGeom prst="rect">
            <a:avLst/>
          </a:prstGeom>
        </p:spPr>
        <p:txBody>
          <a:bodyPr vert="horz" wrap="square" lIns="0" tIns="12700" rIns="0" bIns="0" rtlCol="0">
            <a:spAutoFit/>
          </a:bodyPr>
          <a:lstStyle/>
          <a:p>
            <a:pPr marL="12700">
              <a:lnSpc>
                <a:spcPct val="100000"/>
              </a:lnSpc>
              <a:spcBef>
                <a:spcPts val="100"/>
              </a:spcBef>
            </a:pPr>
            <a:r>
              <a:rPr sz="1400" spc="-65" dirty="0">
                <a:solidFill>
                  <a:srgbClr val="FFFFFF"/>
                </a:solidFill>
                <a:latin typeface="Arial"/>
                <a:cs typeface="Arial"/>
              </a:rPr>
              <a:t>Client</a:t>
            </a:r>
            <a:endParaRPr sz="1400">
              <a:latin typeface="Arial"/>
              <a:cs typeface="Arial"/>
            </a:endParaRPr>
          </a:p>
        </p:txBody>
      </p:sp>
      <p:grpSp>
        <p:nvGrpSpPr>
          <p:cNvPr id="7" name="object 7"/>
          <p:cNvGrpSpPr/>
          <p:nvPr/>
        </p:nvGrpSpPr>
        <p:grpSpPr>
          <a:xfrm>
            <a:off x="2784986" y="1463675"/>
            <a:ext cx="1283335" cy="749300"/>
            <a:chOff x="2784986" y="1463675"/>
            <a:chExt cx="1283335" cy="749300"/>
          </a:xfrm>
        </p:grpSpPr>
        <p:pic>
          <p:nvPicPr>
            <p:cNvPr id="8" name="object 8"/>
            <p:cNvPicPr/>
            <p:nvPr/>
          </p:nvPicPr>
          <p:blipFill>
            <a:blip r:embed="rId3" cstate="print"/>
            <a:stretch>
              <a:fillRect/>
            </a:stretch>
          </p:blipFill>
          <p:spPr>
            <a:xfrm>
              <a:off x="2788157" y="1466849"/>
              <a:ext cx="1277594" cy="742949"/>
            </a:xfrm>
            <a:prstGeom prst="rect">
              <a:avLst/>
            </a:prstGeom>
          </p:spPr>
        </p:pic>
        <p:sp>
          <p:nvSpPr>
            <p:cNvPr id="9" name="object 9"/>
            <p:cNvSpPr/>
            <p:nvPr/>
          </p:nvSpPr>
          <p:spPr>
            <a:xfrm>
              <a:off x="2788161" y="1466850"/>
              <a:ext cx="1276985" cy="742950"/>
            </a:xfrm>
            <a:custGeom>
              <a:avLst/>
              <a:gdLst/>
              <a:ahLst/>
              <a:cxnLst/>
              <a:rect l="l" t="t" r="r" b="b"/>
              <a:pathLst>
                <a:path w="1276985" h="742950">
                  <a:moveTo>
                    <a:pt x="0" y="123763"/>
                  </a:moveTo>
                  <a:lnTo>
                    <a:pt x="9725" y="75589"/>
                  </a:lnTo>
                  <a:lnTo>
                    <a:pt x="36249" y="36249"/>
                  </a:lnTo>
                  <a:lnTo>
                    <a:pt x="75589" y="9725"/>
                  </a:lnTo>
                  <a:lnTo>
                    <a:pt x="123763" y="0"/>
                  </a:lnTo>
                  <a:lnTo>
                    <a:pt x="1153168" y="0"/>
                  </a:lnTo>
                  <a:lnTo>
                    <a:pt x="1201343" y="9725"/>
                  </a:lnTo>
                  <a:lnTo>
                    <a:pt x="1240682" y="36249"/>
                  </a:lnTo>
                  <a:lnTo>
                    <a:pt x="1267206" y="75589"/>
                  </a:lnTo>
                  <a:lnTo>
                    <a:pt x="1276932" y="123763"/>
                  </a:lnTo>
                  <a:lnTo>
                    <a:pt x="1276932" y="618807"/>
                  </a:lnTo>
                  <a:lnTo>
                    <a:pt x="1267206" y="666981"/>
                  </a:lnTo>
                  <a:lnTo>
                    <a:pt x="1240682" y="706321"/>
                  </a:lnTo>
                  <a:lnTo>
                    <a:pt x="1201343" y="732845"/>
                  </a:lnTo>
                  <a:lnTo>
                    <a:pt x="1153168" y="742571"/>
                  </a:lnTo>
                  <a:lnTo>
                    <a:pt x="123763" y="742571"/>
                  </a:lnTo>
                  <a:lnTo>
                    <a:pt x="75589" y="732845"/>
                  </a:lnTo>
                  <a:lnTo>
                    <a:pt x="36249" y="706321"/>
                  </a:lnTo>
                  <a:lnTo>
                    <a:pt x="9725" y="666981"/>
                  </a:lnTo>
                  <a:lnTo>
                    <a:pt x="0" y="618807"/>
                  </a:lnTo>
                  <a:lnTo>
                    <a:pt x="0" y="123763"/>
                  </a:lnTo>
                  <a:close/>
                </a:path>
              </a:pathLst>
            </a:custGeom>
            <a:ln w="6346">
              <a:solidFill>
                <a:srgbClr val="4472C4"/>
              </a:solidFill>
            </a:ln>
          </p:spPr>
          <p:txBody>
            <a:bodyPr wrap="square" lIns="0" tIns="0" rIns="0" bIns="0" rtlCol="0"/>
            <a:lstStyle/>
            <a:p>
              <a:endParaRPr/>
            </a:p>
          </p:txBody>
        </p:sp>
      </p:grpSp>
      <p:sp>
        <p:nvSpPr>
          <p:cNvPr id="10" name="object 10"/>
          <p:cNvSpPr txBox="1"/>
          <p:nvPr/>
        </p:nvSpPr>
        <p:spPr>
          <a:xfrm>
            <a:off x="3097452" y="1711451"/>
            <a:ext cx="662305" cy="238760"/>
          </a:xfrm>
          <a:prstGeom prst="rect">
            <a:avLst/>
          </a:prstGeom>
        </p:spPr>
        <p:txBody>
          <a:bodyPr vert="horz" wrap="square" lIns="0" tIns="12700" rIns="0" bIns="0" rtlCol="0">
            <a:spAutoFit/>
          </a:bodyPr>
          <a:lstStyle/>
          <a:p>
            <a:pPr marL="12700">
              <a:lnSpc>
                <a:spcPct val="100000"/>
              </a:lnSpc>
              <a:spcBef>
                <a:spcPts val="100"/>
              </a:spcBef>
            </a:pPr>
            <a:r>
              <a:rPr sz="1400" spc="-105" dirty="0">
                <a:solidFill>
                  <a:srgbClr val="FFFFFF"/>
                </a:solidFill>
                <a:latin typeface="Arial"/>
                <a:cs typeface="Arial"/>
              </a:rPr>
              <a:t>Keystone</a:t>
            </a:r>
            <a:endParaRPr sz="1400">
              <a:latin typeface="Arial"/>
              <a:cs typeface="Arial"/>
            </a:endParaRPr>
          </a:p>
        </p:txBody>
      </p:sp>
      <p:grpSp>
        <p:nvGrpSpPr>
          <p:cNvPr id="11" name="object 11"/>
          <p:cNvGrpSpPr/>
          <p:nvPr/>
        </p:nvGrpSpPr>
        <p:grpSpPr>
          <a:xfrm>
            <a:off x="2657228" y="2949575"/>
            <a:ext cx="1283335" cy="692150"/>
            <a:chOff x="2657228" y="2949575"/>
            <a:chExt cx="1283335" cy="692150"/>
          </a:xfrm>
        </p:grpSpPr>
        <p:pic>
          <p:nvPicPr>
            <p:cNvPr id="12" name="object 12"/>
            <p:cNvPicPr/>
            <p:nvPr/>
          </p:nvPicPr>
          <p:blipFill>
            <a:blip r:embed="rId4" cstate="print"/>
            <a:stretch>
              <a:fillRect/>
            </a:stretch>
          </p:blipFill>
          <p:spPr>
            <a:xfrm>
              <a:off x="2660408" y="2952750"/>
              <a:ext cx="1277581" cy="685799"/>
            </a:xfrm>
            <a:prstGeom prst="rect">
              <a:avLst/>
            </a:prstGeom>
          </p:spPr>
        </p:pic>
        <p:sp>
          <p:nvSpPr>
            <p:cNvPr id="13" name="object 13"/>
            <p:cNvSpPr/>
            <p:nvPr/>
          </p:nvSpPr>
          <p:spPr>
            <a:xfrm>
              <a:off x="2660403" y="2952750"/>
              <a:ext cx="1276985" cy="685800"/>
            </a:xfrm>
            <a:custGeom>
              <a:avLst/>
              <a:gdLst/>
              <a:ahLst/>
              <a:cxnLst/>
              <a:rect l="l" t="t" r="r" b="b"/>
              <a:pathLst>
                <a:path w="1276985" h="685800">
                  <a:moveTo>
                    <a:pt x="0" y="114244"/>
                  </a:moveTo>
                  <a:lnTo>
                    <a:pt x="8977" y="69775"/>
                  </a:lnTo>
                  <a:lnTo>
                    <a:pt x="33461" y="33461"/>
                  </a:lnTo>
                  <a:lnTo>
                    <a:pt x="69774" y="8977"/>
                  </a:lnTo>
                  <a:lnTo>
                    <a:pt x="114243" y="0"/>
                  </a:lnTo>
                  <a:lnTo>
                    <a:pt x="1162688" y="0"/>
                  </a:lnTo>
                  <a:lnTo>
                    <a:pt x="1207157" y="8977"/>
                  </a:lnTo>
                  <a:lnTo>
                    <a:pt x="1243471" y="33461"/>
                  </a:lnTo>
                  <a:lnTo>
                    <a:pt x="1267954" y="69775"/>
                  </a:lnTo>
                  <a:lnTo>
                    <a:pt x="1276932" y="114244"/>
                  </a:lnTo>
                  <a:lnTo>
                    <a:pt x="1276932" y="571206"/>
                  </a:lnTo>
                  <a:lnTo>
                    <a:pt x="1267954" y="615675"/>
                  </a:lnTo>
                  <a:lnTo>
                    <a:pt x="1243471" y="651988"/>
                  </a:lnTo>
                  <a:lnTo>
                    <a:pt x="1207157" y="676472"/>
                  </a:lnTo>
                  <a:lnTo>
                    <a:pt x="1162688" y="685450"/>
                  </a:lnTo>
                  <a:lnTo>
                    <a:pt x="114243" y="685450"/>
                  </a:lnTo>
                  <a:lnTo>
                    <a:pt x="69774" y="676472"/>
                  </a:lnTo>
                  <a:lnTo>
                    <a:pt x="33461" y="651988"/>
                  </a:lnTo>
                  <a:lnTo>
                    <a:pt x="8977" y="615675"/>
                  </a:lnTo>
                  <a:lnTo>
                    <a:pt x="0" y="571206"/>
                  </a:lnTo>
                  <a:lnTo>
                    <a:pt x="0" y="114244"/>
                  </a:lnTo>
                  <a:close/>
                </a:path>
              </a:pathLst>
            </a:custGeom>
            <a:ln w="6346">
              <a:solidFill>
                <a:srgbClr val="4472C4"/>
              </a:solidFill>
            </a:ln>
          </p:spPr>
          <p:txBody>
            <a:bodyPr wrap="square" lIns="0" tIns="0" rIns="0" bIns="0" rtlCol="0"/>
            <a:lstStyle/>
            <a:p>
              <a:endParaRPr/>
            </a:p>
          </p:txBody>
        </p:sp>
      </p:grpSp>
      <p:sp>
        <p:nvSpPr>
          <p:cNvPr id="14" name="object 14"/>
          <p:cNvSpPr txBox="1"/>
          <p:nvPr/>
        </p:nvSpPr>
        <p:spPr>
          <a:xfrm>
            <a:off x="3107171" y="3168395"/>
            <a:ext cx="387350" cy="238760"/>
          </a:xfrm>
          <a:prstGeom prst="rect">
            <a:avLst/>
          </a:prstGeom>
        </p:spPr>
        <p:txBody>
          <a:bodyPr vert="horz" wrap="square" lIns="0" tIns="12700" rIns="0" bIns="0" rtlCol="0">
            <a:spAutoFit/>
          </a:bodyPr>
          <a:lstStyle/>
          <a:p>
            <a:pPr marL="12700">
              <a:lnSpc>
                <a:spcPct val="100000"/>
              </a:lnSpc>
              <a:spcBef>
                <a:spcPts val="100"/>
              </a:spcBef>
            </a:pPr>
            <a:r>
              <a:rPr sz="1400" spc="-100" dirty="0">
                <a:solidFill>
                  <a:srgbClr val="FFFFFF"/>
                </a:solidFill>
                <a:latin typeface="Arial"/>
                <a:cs typeface="Arial"/>
              </a:rPr>
              <a:t>Nova</a:t>
            </a:r>
            <a:endParaRPr sz="1400">
              <a:latin typeface="Arial"/>
              <a:cs typeface="Arial"/>
            </a:endParaRPr>
          </a:p>
        </p:txBody>
      </p:sp>
      <p:grpSp>
        <p:nvGrpSpPr>
          <p:cNvPr id="15" name="object 15"/>
          <p:cNvGrpSpPr/>
          <p:nvPr/>
        </p:nvGrpSpPr>
        <p:grpSpPr>
          <a:xfrm>
            <a:off x="4637485" y="1292225"/>
            <a:ext cx="893444" cy="692150"/>
            <a:chOff x="4637485" y="1292225"/>
            <a:chExt cx="893444" cy="692150"/>
          </a:xfrm>
        </p:grpSpPr>
        <p:pic>
          <p:nvPicPr>
            <p:cNvPr id="16" name="object 16"/>
            <p:cNvPicPr/>
            <p:nvPr/>
          </p:nvPicPr>
          <p:blipFill>
            <a:blip r:embed="rId5" cstate="print"/>
            <a:stretch>
              <a:fillRect/>
            </a:stretch>
          </p:blipFill>
          <p:spPr>
            <a:xfrm>
              <a:off x="4640656" y="1295400"/>
              <a:ext cx="887209" cy="685799"/>
            </a:xfrm>
            <a:prstGeom prst="rect">
              <a:avLst/>
            </a:prstGeom>
          </p:spPr>
        </p:pic>
        <p:sp>
          <p:nvSpPr>
            <p:cNvPr id="17" name="object 17"/>
            <p:cNvSpPr/>
            <p:nvPr/>
          </p:nvSpPr>
          <p:spPr>
            <a:xfrm>
              <a:off x="4640660" y="1295400"/>
              <a:ext cx="887094" cy="685800"/>
            </a:xfrm>
            <a:custGeom>
              <a:avLst/>
              <a:gdLst/>
              <a:ahLst/>
              <a:cxnLst/>
              <a:rect l="l" t="t" r="r" b="b"/>
              <a:pathLst>
                <a:path w="887095" h="685800">
                  <a:moveTo>
                    <a:pt x="0" y="114244"/>
                  </a:moveTo>
                  <a:lnTo>
                    <a:pt x="8977" y="69775"/>
                  </a:lnTo>
                  <a:lnTo>
                    <a:pt x="33461" y="33461"/>
                  </a:lnTo>
                  <a:lnTo>
                    <a:pt x="69775" y="8977"/>
                  </a:lnTo>
                  <a:lnTo>
                    <a:pt x="114243" y="0"/>
                  </a:lnTo>
                  <a:lnTo>
                    <a:pt x="772514" y="0"/>
                  </a:lnTo>
                  <a:lnTo>
                    <a:pt x="816983" y="8977"/>
                  </a:lnTo>
                  <a:lnTo>
                    <a:pt x="853297" y="33461"/>
                  </a:lnTo>
                  <a:lnTo>
                    <a:pt x="877780" y="69775"/>
                  </a:lnTo>
                  <a:lnTo>
                    <a:pt x="886758" y="114244"/>
                  </a:lnTo>
                  <a:lnTo>
                    <a:pt x="886758" y="571206"/>
                  </a:lnTo>
                  <a:lnTo>
                    <a:pt x="877780" y="615675"/>
                  </a:lnTo>
                  <a:lnTo>
                    <a:pt x="853297" y="651988"/>
                  </a:lnTo>
                  <a:lnTo>
                    <a:pt x="816983" y="676472"/>
                  </a:lnTo>
                  <a:lnTo>
                    <a:pt x="772514" y="685450"/>
                  </a:lnTo>
                  <a:lnTo>
                    <a:pt x="114243" y="685450"/>
                  </a:lnTo>
                  <a:lnTo>
                    <a:pt x="69775" y="676472"/>
                  </a:lnTo>
                  <a:lnTo>
                    <a:pt x="33461" y="651988"/>
                  </a:lnTo>
                  <a:lnTo>
                    <a:pt x="8977" y="615675"/>
                  </a:lnTo>
                  <a:lnTo>
                    <a:pt x="0" y="571206"/>
                  </a:lnTo>
                  <a:lnTo>
                    <a:pt x="0" y="114244"/>
                  </a:lnTo>
                  <a:close/>
                </a:path>
              </a:pathLst>
            </a:custGeom>
            <a:ln w="6346">
              <a:solidFill>
                <a:srgbClr val="4472C4"/>
              </a:solidFill>
            </a:ln>
          </p:spPr>
          <p:txBody>
            <a:bodyPr wrap="square" lIns="0" tIns="0" rIns="0" bIns="0" rtlCol="0"/>
            <a:lstStyle/>
            <a:p>
              <a:endParaRPr/>
            </a:p>
          </p:txBody>
        </p:sp>
      </p:grpSp>
      <p:sp>
        <p:nvSpPr>
          <p:cNvPr id="18" name="object 18"/>
          <p:cNvSpPr txBox="1"/>
          <p:nvPr/>
        </p:nvSpPr>
        <p:spPr>
          <a:xfrm>
            <a:off x="4831851" y="1510284"/>
            <a:ext cx="508000" cy="238760"/>
          </a:xfrm>
          <a:prstGeom prst="rect">
            <a:avLst/>
          </a:prstGeom>
        </p:spPr>
        <p:txBody>
          <a:bodyPr vert="horz" wrap="square" lIns="0" tIns="12700" rIns="0" bIns="0" rtlCol="0">
            <a:spAutoFit/>
          </a:bodyPr>
          <a:lstStyle/>
          <a:p>
            <a:pPr marL="12700">
              <a:lnSpc>
                <a:spcPct val="100000"/>
              </a:lnSpc>
              <a:spcBef>
                <a:spcPts val="100"/>
              </a:spcBef>
            </a:pPr>
            <a:r>
              <a:rPr sz="1400" spc="-105" dirty="0">
                <a:solidFill>
                  <a:srgbClr val="FFFFFF"/>
                </a:solidFill>
                <a:latin typeface="Arial"/>
                <a:cs typeface="Arial"/>
              </a:rPr>
              <a:t>Glance</a:t>
            </a:r>
            <a:endParaRPr sz="1400">
              <a:latin typeface="Arial"/>
              <a:cs typeface="Arial"/>
            </a:endParaRPr>
          </a:p>
        </p:txBody>
      </p:sp>
      <p:grpSp>
        <p:nvGrpSpPr>
          <p:cNvPr id="19" name="object 19"/>
          <p:cNvGrpSpPr/>
          <p:nvPr/>
        </p:nvGrpSpPr>
        <p:grpSpPr>
          <a:xfrm>
            <a:off x="4637485" y="2263775"/>
            <a:ext cx="893444" cy="692150"/>
            <a:chOff x="4637485" y="2263775"/>
            <a:chExt cx="893444" cy="692150"/>
          </a:xfrm>
        </p:grpSpPr>
        <p:pic>
          <p:nvPicPr>
            <p:cNvPr id="20" name="object 20"/>
            <p:cNvPicPr/>
            <p:nvPr/>
          </p:nvPicPr>
          <p:blipFill>
            <a:blip r:embed="rId5" cstate="print"/>
            <a:stretch>
              <a:fillRect/>
            </a:stretch>
          </p:blipFill>
          <p:spPr>
            <a:xfrm>
              <a:off x="4640656" y="2266950"/>
              <a:ext cx="887209" cy="685799"/>
            </a:xfrm>
            <a:prstGeom prst="rect">
              <a:avLst/>
            </a:prstGeom>
          </p:spPr>
        </p:pic>
        <p:sp>
          <p:nvSpPr>
            <p:cNvPr id="21" name="object 21"/>
            <p:cNvSpPr/>
            <p:nvPr/>
          </p:nvSpPr>
          <p:spPr>
            <a:xfrm>
              <a:off x="4640660" y="2266950"/>
              <a:ext cx="887094" cy="685800"/>
            </a:xfrm>
            <a:custGeom>
              <a:avLst/>
              <a:gdLst/>
              <a:ahLst/>
              <a:cxnLst/>
              <a:rect l="l" t="t" r="r" b="b"/>
              <a:pathLst>
                <a:path w="887095" h="685800">
                  <a:moveTo>
                    <a:pt x="0" y="114244"/>
                  </a:moveTo>
                  <a:lnTo>
                    <a:pt x="8977" y="69775"/>
                  </a:lnTo>
                  <a:lnTo>
                    <a:pt x="33461" y="33461"/>
                  </a:lnTo>
                  <a:lnTo>
                    <a:pt x="69775" y="8977"/>
                  </a:lnTo>
                  <a:lnTo>
                    <a:pt x="114243" y="0"/>
                  </a:lnTo>
                  <a:lnTo>
                    <a:pt x="772514" y="0"/>
                  </a:lnTo>
                  <a:lnTo>
                    <a:pt x="816983" y="8977"/>
                  </a:lnTo>
                  <a:lnTo>
                    <a:pt x="853297" y="33461"/>
                  </a:lnTo>
                  <a:lnTo>
                    <a:pt x="877780" y="69775"/>
                  </a:lnTo>
                  <a:lnTo>
                    <a:pt x="886758" y="114244"/>
                  </a:lnTo>
                  <a:lnTo>
                    <a:pt x="886758" y="571206"/>
                  </a:lnTo>
                  <a:lnTo>
                    <a:pt x="877780" y="615675"/>
                  </a:lnTo>
                  <a:lnTo>
                    <a:pt x="853297" y="651988"/>
                  </a:lnTo>
                  <a:lnTo>
                    <a:pt x="816983" y="676472"/>
                  </a:lnTo>
                  <a:lnTo>
                    <a:pt x="772514" y="685450"/>
                  </a:lnTo>
                  <a:lnTo>
                    <a:pt x="114243" y="685450"/>
                  </a:lnTo>
                  <a:lnTo>
                    <a:pt x="69775" y="676472"/>
                  </a:lnTo>
                  <a:lnTo>
                    <a:pt x="33461" y="651988"/>
                  </a:lnTo>
                  <a:lnTo>
                    <a:pt x="8977" y="615675"/>
                  </a:lnTo>
                  <a:lnTo>
                    <a:pt x="0" y="571206"/>
                  </a:lnTo>
                  <a:lnTo>
                    <a:pt x="0" y="114244"/>
                  </a:lnTo>
                  <a:close/>
                </a:path>
              </a:pathLst>
            </a:custGeom>
            <a:ln w="6346">
              <a:solidFill>
                <a:srgbClr val="4472C4"/>
              </a:solidFill>
            </a:ln>
          </p:spPr>
          <p:txBody>
            <a:bodyPr wrap="square" lIns="0" tIns="0" rIns="0" bIns="0" rtlCol="0"/>
            <a:lstStyle/>
            <a:p>
              <a:endParaRPr/>
            </a:p>
          </p:txBody>
        </p:sp>
      </p:grpSp>
      <p:sp>
        <p:nvSpPr>
          <p:cNvPr id="22" name="object 22"/>
          <p:cNvSpPr txBox="1"/>
          <p:nvPr/>
        </p:nvSpPr>
        <p:spPr>
          <a:xfrm>
            <a:off x="4892176" y="2482595"/>
            <a:ext cx="387350" cy="238760"/>
          </a:xfrm>
          <a:prstGeom prst="rect">
            <a:avLst/>
          </a:prstGeom>
        </p:spPr>
        <p:txBody>
          <a:bodyPr vert="horz" wrap="square" lIns="0" tIns="12700" rIns="0" bIns="0" rtlCol="0">
            <a:spAutoFit/>
          </a:bodyPr>
          <a:lstStyle/>
          <a:p>
            <a:pPr marL="12700">
              <a:lnSpc>
                <a:spcPct val="100000"/>
              </a:lnSpc>
              <a:spcBef>
                <a:spcPts val="100"/>
              </a:spcBef>
            </a:pPr>
            <a:r>
              <a:rPr sz="1400" spc="-120" dirty="0">
                <a:solidFill>
                  <a:srgbClr val="FFFFFF"/>
                </a:solidFill>
                <a:latin typeface="Arial"/>
                <a:cs typeface="Arial"/>
              </a:rPr>
              <a:t>Ceph</a:t>
            </a:r>
            <a:endParaRPr sz="1400">
              <a:latin typeface="Arial"/>
              <a:cs typeface="Arial"/>
            </a:endParaRPr>
          </a:p>
        </p:txBody>
      </p:sp>
      <p:grpSp>
        <p:nvGrpSpPr>
          <p:cNvPr id="23" name="object 23"/>
          <p:cNvGrpSpPr/>
          <p:nvPr/>
        </p:nvGrpSpPr>
        <p:grpSpPr>
          <a:xfrm>
            <a:off x="4637485" y="3235325"/>
            <a:ext cx="893444" cy="692150"/>
            <a:chOff x="4637485" y="3235325"/>
            <a:chExt cx="893444" cy="692150"/>
          </a:xfrm>
        </p:grpSpPr>
        <p:pic>
          <p:nvPicPr>
            <p:cNvPr id="24" name="object 24"/>
            <p:cNvPicPr/>
            <p:nvPr/>
          </p:nvPicPr>
          <p:blipFill>
            <a:blip r:embed="rId5" cstate="print"/>
            <a:stretch>
              <a:fillRect/>
            </a:stretch>
          </p:blipFill>
          <p:spPr>
            <a:xfrm>
              <a:off x="4640656" y="3238500"/>
              <a:ext cx="887209" cy="685799"/>
            </a:xfrm>
            <a:prstGeom prst="rect">
              <a:avLst/>
            </a:prstGeom>
          </p:spPr>
        </p:pic>
        <p:sp>
          <p:nvSpPr>
            <p:cNvPr id="25" name="object 25"/>
            <p:cNvSpPr/>
            <p:nvPr/>
          </p:nvSpPr>
          <p:spPr>
            <a:xfrm>
              <a:off x="4640660" y="3238500"/>
              <a:ext cx="887094" cy="685800"/>
            </a:xfrm>
            <a:custGeom>
              <a:avLst/>
              <a:gdLst/>
              <a:ahLst/>
              <a:cxnLst/>
              <a:rect l="l" t="t" r="r" b="b"/>
              <a:pathLst>
                <a:path w="887095" h="685800">
                  <a:moveTo>
                    <a:pt x="0" y="114244"/>
                  </a:moveTo>
                  <a:lnTo>
                    <a:pt x="8977" y="69775"/>
                  </a:lnTo>
                  <a:lnTo>
                    <a:pt x="33461" y="33461"/>
                  </a:lnTo>
                  <a:lnTo>
                    <a:pt x="69775" y="8977"/>
                  </a:lnTo>
                  <a:lnTo>
                    <a:pt x="114243" y="0"/>
                  </a:lnTo>
                  <a:lnTo>
                    <a:pt x="772514" y="0"/>
                  </a:lnTo>
                  <a:lnTo>
                    <a:pt x="816983" y="8977"/>
                  </a:lnTo>
                  <a:lnTo>
                    <a:pt x="853297" y="33461"/>
                  </a:lnTo>
                  <a:lnTo>
                    <a:pt x="877780" y="69775"/>
                  </a:lnTo>
                  <a:lnTo>
                    <a:pt x="886758" y="114244"/>
                  </a:lnTo>
                  <a:lnTo>
                    <a:pt x="886758" y="571206"/>
                  </a:lnTo>
                  <a:lnTo>
                    <a:pt x="877780" y="615675"/>
                  </a:lnTo>
                  <a:lnTo>
                    <a:pt x="853297" y="651988"/>
                  </a:lnTo>
                  <a:lnTo>
                    <a:pt x="816983" y="676472"/>
                  </a:lnTo>
                  <a:lnTo>
                    <a:pt x="772514" y="685450"/>
                  </a:lnTo>
                  <a:lnTo>
                    <a:pt x="114243" y="685450"/>
                  </a:lnTo>
                  <a:lnTo>
                    <a:pt x="69775" y="676472"/>
                  </a:lnTo>
                  <a:lnTo>
                    <a:pt x="33461" y="651988"/>
                  </a:lnTo>
                  <a:lnTo>
                    <a:pt x="8977" y="615675"/>
                  </a:lnTo>
                  <a:lnTo>
                    <a:pt x="0" y="571206"/>
                  </a:lnTo>
                  <a:lnTo>
                    <a:pt x="0" y="114244"/>
                  </a:lnTo>
                  <a:close/>
                </a:path>
              </a:pathLst>
            </a:custGeom>
            <a:ln w="6346">
              <a:solidFill>
                <a:srgbClr val="4472C4"/>
              </a:solidFill>
            </a:ln>
          </p:spPr>
          <p:txBody>
            <a:bodyPr wrap="square" lIns="0" tIns="0" rIns="0" bIns="0" rtlCol="0"/>
            <a:lstStyle/>
            <a:p>
              <a:endParaRPr/>
            </a:p>
          </p:txBody>
        </p:sp>
      </p:grpSp>
      <p:sp>
        <p:nvSpPr>
          <p:cNvPr id="26" name="object 26"/>
          <p:cNvSpPr txBox="1"/>
          <p:nvPr/>
        </p:nvSpPr>
        <p:spPr>
          <a:xfrm>
            <a:off x="4842172" y="3451859"/>
            <a:ext cx="486409" cy="238760"/>
          </a:xfrm>
          <a:prstGeom prst="rect">
            <a:avLst/>
          </a:prstGeom>
        </p:spPr>
        <p:txBody>
          <a:bodyPr vert="horz" wrap="square" lIns="0" tIns="12700" rIns="0" bIns="0" rtlCol="0">
            <a:spAutoFit/>
          </a:bodyPr>
          <a:lstStyle/>
          <a:p>
            <a:pPr marL="12700">
              <a:lnSpc>
                <a:spcPct val="100000"/>
              </a:lnSpc>
              <a:spcBef>
                <a:spcPts val="100"/>
              </a:spcBef>
            </a:pPr>
            <a:r>
              <a:rPr sz="1400" spc="-80" dirty="0">
                <a:solidFill>
                  <a:srgbClr val="FFFFFF"/>
                </a:solidFill>
                <a:latin typeface="Arial"/>
                <a:cs typeface="Arial"/>
              </a:rPr>
              <a:t>Cinder</a:t>
            </a:r>
            <a:endParaRPr sz="1400">
              <a:latin typeface="Arial"/>
              <a:cs typeface="Arial"/>
            </a:endParaRPr>
          </a:p>
        </p:txBody>
      </p:sp>
      <p:grpSp>
        <p:nvGrpSpPr>
          <p:cNvPr id="27" name="object 27"/>
          <p:cNvGrpSpPr/>
          <p:nvPr/>
        </p:nvGrpSpPr>
        <p:grpSpPr>
          <a:xfrm>
            <a:off x="6298343" y="1406525"/>
            <a:ext cx="1219835" cy="2406015"/>
            <a:chOff x="6298343" y="1406525"/>
            <a:chExt cx="1219835" cy="2406015"/>
          </a:xfrm>
        </p:grpSpPr>
        <p:pic>
          <p:nvPicPr>
            <p:cNvPr id="28" name="object 28"/>
            <p:cNvPicPr/>
            <p:nvPr/>
          </p:nvPicPr>
          <p:blipFill>
            <a:blip r:embed="rId6" cstate="print"/>
            <a:stretch>
              <a:fillRect/>
            </a:stretch>
          </p:blipFill>
          <p:spPr>
            <a:xfrm>
              <a:off x="6301524" y="1409700"/>
              <a:ext cx="1213700" cy="2400299"/>
            </a:xfrm>
            <a:prstGeom prst="rect">
              <a:avLst/>
            </a:prstGeom>
          </p:spPr>
        </p:pic>
        <p:sp>
          <p:nvSpPr>
            <p:cNvPr id="29" name="object 29"/>
            <p:cNvSpPr/>
            <p:nvPr/>
          </p:nvSpPr>
          <p:spPr>
            <a:xfrm>
              <a:off x="6301518" y="1409700"/>
              <a:ext cx="1213485" cy="2399665"/>
            </a:xfrm>
            <a:custGeom>
              <a:avLst/>
              <a:gdLst/>
              <a:ahLst/>
              <a:cxnLst/>
              <a:rect l="l" t="t" r="r" b="b"/>
              <a:pathLst>
                <a:path w="1213484" h="2399665">
                  <a:moveTo>
                    <a:pt x="0" y="202184"/>
                  </a:moveTo>
                  <a:lnTo>
                    <a:pt x="5339" y="155825"/>
                  </a:lnTo>
                  <a:lnTo>
                    <a:pt x="20550" y="113268"/>
                  </a:lnTo>
                  <a:lnTo>
                    <a:pt x="44417" y="75728"/>
                  </a:lnTo>
                  <a:lnTo>
                    <a:pt x="75728" y="44417"/>
                  </a:lnTo>
                  <a:lnTo>
                    <a:pt x="113269" y="20550"/>
                  </a:lnTo>
                  <a:lnTo>
                    <a:pt x="155825" y="5339"/>
                  </a:lnTo>
                  <a:lnTo>
                    <a:pt x="202184" y="0"/>
                  </a:lnTo>
                  <a:lnTo>
                    <a:pt x="1010901" y="0"/>
                  </a:lnTo>
                  <a:lnTo>
                    <a:pt x="1057260" y="5339"/>
                  </a:lnTo>
                  <a:lnTo>
                    <a:pt x="1099816" y="20550"/>
                  </a:lnTo>
                  <a:lnTo>
                    <a:pt x="1137357" y="44417"/>
                  </a:lnTo>
                  <a:lnTo>
                    <a:pt x="1168668" y="75728"/>
                  </a:lnTo>
                  <a:lnTo>
                    <a:pt x="1192535" y="113268"/>
                  </a:lnTo>
                  <a:lnTo>
                    <a:pt x="1207746" y="155825"/>
                  </a:lnTo>
                  <a:lnTo>
                    <a:pt x="1213086" y="202184"/>
                  </a:lnTo>
                  <a:lnTo>
                    <a:pt x="1213086" y="2196891"/>
                  </a:lnTo>
                  <a:lnTo>
                    <a:pt x="1207746" y="2243250"/>
                  </a:lnTo>
                  <a:lnTo>
                    <a:pt x="1192535" y="2285807"/>
                  </a:lnTo>
                  <a:lnTo>
                    <a:pt x="1168668" y="2323347"/>
                  </a:lnTo>
                  <a:lnTo>
                    <a:pt x="1137357" y="2354658"/>
                  </a:lnTo>
                  <a:lnTo>
                    <a:pt x="1099816" y="2378525"/>
                  </a:lnTo>
                  <a:lnTo>
                    <a:pt x="1057260" y="2393736"/>
                  </a:lnTo>
                  <a:lnTo>
                    <a:pt x="1010901" y="2399075"/>
                  </a:lnTo>
                  <a:lnTo>
                    <a:pt x="202184" y="2399075"/>
                  </a:lnTo>
                  <a:lnTo>
                    <a:pt x="155825" y="2393736"/>
                  </a:lnTo>
                  <a:lnTo>
                    <a:pt x="113269" y="2378525"/>
                  </a:lnTo>
                  <a:lnTo>
                    <a:pt x="75728" y="2354658"/>
                  </a:lnTo>
                  <a:lnTo>
                    <a:pt x="44417" y="2323347"/>
                  </a:lnTo>
                  <a:lnTo>
                    <a:pt x="20550" y="2285807"/>
                  </a:lnTo>
                  <a:lnTo>
                    <a:pt x="5339" y="2243250"/>
                  </a:lnTo>
                  <a:lnTo>
                    <a:pt x="0" y="2196891"/>
                  </a:lnTo>
                  <a:lnTo>
                    <a:pt x="0" y="202184"/>
                  </a:lnTo>
                  <a:close/>
                </a:path>
              </a:pathLst>
            </a:custGeom>
            <a:ln w="6346">
              <a:solidFill>
                <a:srgbClr val="4472C4"/>
              </a:solidFill>
            </a:ln>
          </p:spPr>
          <p:txBody>
            <a:bodyPr wrap="square" lIns="0" tIns="0" rIns="0" bIns="0" rtlCol="0"/>
            <a:lstStyle/>
            <a:p>
              <a:endParaRPr/>
            </a:p>
          </p:txBody>
        </p:sp>
      </p:grpSp>
      <p:sp>
        <p:nvSpPr>
          <p:cNvPr id="30" name="object 30"/>
          <p:cNvSpPr txBox="1"/>
          <p:nvPr/>
        </p:nvSpPr>
        <p:spPr>
          <a:xfrm>
            <a:off x="6575124" y="2482595"/>
            <a:ext cx="669290" cy="238760"/>
          </a:xfrm>
          <a:prstGeom prst="rect">
            <a:avLst/>
          </a:prstGeom>
        </p:spPr>
        <p:txBody>
          <a:bodyPr vert="horz" wrap="square" lIns="0" tIns="12700" rIns="0" bIns="0" rtlCol="0">
            <a:spAutoFit/>
          </a:bodyPr>
          <a:lstStyle/>
          <a:p>
            <a:pPr marL="12700">
              <a:lnSpc>
                <a:spcPct val="100000"/>
              </a:lnSpc>
              <a:spcBef>
                <a:spcPts val="100"/>
              </a:spcBef>
            </a:pPr>
            <a:r>
              <a:rPr sz="1400" spc="-90" dirty="0">
                <a:solidFill>
                  <a:srgbClr val="FFFFFF"/>
                </a:solidFill>
                <a:latin typeface="Arial"/>
                <a:cs typeface="Arial"/>
              </a:rPr>
              <a:t>Compute</a:t>
            </a:r>
            <a:endParaRPr sz="1400">
              <a:latin typeface="Arial"/>
              <a:cs typeface="Arial"/>
            </a:endParaRPr>
          </a:p>
        </p:txBody>
      </p:sp>
      <p:sp>
        <p:nvSpPr>
          <p:cNvPr id="31" name="object 31"/>
          <p:cNvSpPr/>
          <p:nvPr/>
        </p:nvSpPr>
        <p:spPr>
          <a:xfrm>
            <a:off x="1698612" y="1638287"/>
            <a:ext cx="4603115" cy="1957705"/>
          </a:xfrm>
          <a:custGeom>
            <a:avLst/>
            <a:gdLst/>
            <a:ahLst/>
            <a:cxnLst/>
            <a:rect l="l" t="t" r="r" b="b"/>
            <a:pathLst>
              <a:path w="4603115" h="1957704">
                <a:moveTo>
                  <a:pt x="1089571" y="200025"/>
                </a:moveTo>
                <a:lnTo>
                  <a:pt x="987552" y="210972"/>
                </a:lnTo>
                <a:lnTo>
                  <a:pt x="985024" y="214109"/>
                </a:lnTo>
                <a:lnTo>
                  <a:pt x="985774" y="221081"/>
                </a:lnTo>
                <a:lnTo>
                  <a:pt x="988898" y="223596"/>
                </a:lnTo>
                <a:lnTo>
                  <a:pt x="1056754" y="216319"/>
                </a:lnTo>
                <a:lnTo>
                  <a:pt x="28854" y="973658"/>
                </a:lnTo>
                <a:lnTo>
                  <a:pt x="55918" y="910996"/>
                </a:lnTo>
                <a:lnTo>
                  <a:pt x="54444" y="907262"/>
                </a:lnTo>
                <a:lnTo>
                  <a:pt x="48006" y="904481"/>
                </a:lnTo>
                <a:lnTo>
                  <a:pt x="44259" y="905967"/>
                </a:lnTo>
                <a:lnTo>
                  <a:pt x="3581" y="1000163"/>
                </a:lnTo>
                <a:lnTo>
                  <a:pt x="0" y="1005382"/>
                </a:lnTo>
                <a:lnTo>
                  <a:pt x="928458" y="1642211"/>
                </a:lnTo>
                <a:lnTo>
                  <a:pt x="860399" y="1637220"/>
                </a:lnTo>
                <a:lnTo>
                  <a:pt x="857364" y="1639849"/>
                </a:lnTo>
                <a:lnTo>
                  <a:pt x="856843" y="1646847"/>
                </a:lnTo>
                <a:lnTo>
                  <a:pt x="859472" y="1649882"/>
                </a:lnTo>
                <a:lnTo>
                  <a:pt x="961809" y="1657388"/>
                </a:lnTo>
                <a:lnTo>
                  <a:pt x="960907" y="1655483"/>
                </a:lnTo>
                <a:lnTo>
                  <a:pt x="917956" y="1564614"/>
                </a:lnTo>
                <a:lnTo>
                  <a:pt x="914171" y="1563255"/>
                </a:lnTo>
                <a:lnTo>
                  <a:pt x="907834" y="1566252"/>
                </a:lnTo>
                <a:lnTo>
                  <a:pt x="906475" y="1570037"/>
                </a:lnTo>
                <a:lnTo>
                  <a:pt x="935634" y="1631721"/>
                </a:lnTo>
                <a:lnTo>
                  <a:pt x="13322" y="999121"/>
                </a:lnTo>
                <a:lnTo>
                  <a:pt x="25704" y="997788"/>
                </a:lnTo>
                <a:lnTo>
                  <a:pt x="105600" y="989215"/>
                </a:lnTo>
                <a:lnTo>
                  <a:pt x="108127" y="986078"/>
                </a:lnTo>
                <a:lnTo>
                  <a:pt x="107378" y="979106"/>
                </a:lnTo>
                <a:lnTo>
                  <a:pt x="104241" y="976579"/>
                </a:lnTo>
                <a:lnTo>
                  <a:pt x="36398" y="983869"/>
                </a:lnTo>
                <a:lnTo>
                  <a:pt x="1064272" y="226555"/>
                </a:lnTo>
                <a:lnTo>
                  <a:pt x="1037221" y="289191"/>
                </a:lnTo>
                <a:lnTo>
                  <a:pt x="1038707" y="292925"/>
                </a:lnTo>
                <a:lnTo>
                  <a:pt x="1045146" y="295706"/>
                </a:lnTo>
                <a:lnTo>
                  <a:pt x="1048880" y="294220"/>
                </a:lnTo>
                <a:lnTo>
                  <a:pt x="1088542" y="202387"/>
                </a:lnTo>
                <a:lnTo>
                  <a:pt x="1089571" y="200025"/>
                </a:lnTo>
                <a:close/>
              </a:path>
              <a:path w="4603115" h="1957704">
                <a:moveTo>
                  <a:pt x="2955061" y="101777"/>
                </a:moveTo>
                <a:lnTo>
                  <a:pt x="2943212" y="9131"/>
                </a:lnTo>
                <a:lnTo>
                  <a:pt x="2942056" y="0"/>
                </a:lnTo>
                <a:lnTo>
                  <a:pt x="2859862" y="61417"/>
                </a:lnTo>
                <a:lnTo>
                  <a:pt x="2859278" y="65392"/>
                </a:lnTo>
                <a:lnTo>
                  <a:pt x="2863481" y="71018"/>
                </a:lnTo>
                <a:lnTo>
                  <a:pt x="2867456" y="71589"/>
                </a:lnTo>
                <a:lnTo>
                  <a:pt x="2922117" y="30746"/>
                </a:lnTo>
                <a:lnTo>
                  <a:pt x="2233523" y="1654898"/>
                </a:lnTo>
                <a:lnTo>
                  <a:pt x="2239365" y="1657375"/>
                </a:lnTo>
                <a:lnTo>
                  <a:pt x="2236978" y="1663242"/>
                </a:lnTo>
                <a:lnTo>
                  <a:pt x="2906242" y="1935416"/>
                </a:lnTo>
                <a:lnTo>
                  <a:pt x="2838691" y="1945055"/>
                </a:lnTo>
                <a:lnTo>
                  <a:pt x="2836291" y="1948268"/>
                </a:lnTo>
                <a:lnTo>
                  <a:pt x="2837281" y="1955215"/>
                </a:lnTo>
                <a:lnTo>
                  <a:pt x="2840494" y="1957628"/>
                </a:lnTo>
                <a:lnTo>
                  <a:pt x="2934144" y="1944255"/>
                </a:lnTo>
                <a:lnTo>
                  <a:pt x="2942069" y="1943125"/>
                </a:lnTo>
                <a:lnTo>
                  <a:pt x="2879445" y="1861845"/>
                </a:lnTo>
                <a:lnTo>
                  <a:pt x="2875457" y="1861324"/>
                </a:lnTo>
                <a:lnTo>
                  <a:pt x="2869908" y="1865604"/>
                </a:lnTo>
                <a:lnTo>
                  <a:pt x="2869387" y="1869592"/>
                </a:lnTo>
                <a:lnTo>
                  <a:pt x="2911030" y="1923656"/>
                </a:lnTo>
                <a:lnTo>
                  <a:pt x="2247735" y="1653921"/>
                </a:lnTo>
                <a:lnTo>
                  <a:pt x="2933814" y="35699"/>
                </a:lnTo>
                <a:lnTo>
                  <a:pt x="2942463" y="103390"/>
                </a:lnTo>
                <a:lnTo>
                  <a:pt x="2945638" y="105841"/>
                </a:lnTo>
                <a:lnTo>
                  <a:pt x="2952597" y="104952"/>
                </a:lnTo>
                <a:lnTo>
                  <a:pt x="2955061" y="101777"/>
                </a:lnTo>
                <a:close/>
              </a:path>
              <a:path w="4603115" h="1957704">
                <a:moveTo>
                  <a:pt x="3437344" y="1403070"/>
                </a:moveTo>
                <a:lnTo>
                  <a:pt x="3392995" y="1327035"/>
                </a:lnTo>
                <a:lnTo>
                  <a:pt x="3385642" y="1314437"/>
                </a:lnTo>
                <a:lnTo>
                  <a:pt x="3333940" y="1403070"/>
                </a:lnTo>
                <a:lnTo>
                  <a:pt x="3334969" y="1406956"/>
                </a:lnTo>
                <a:lnTo>
                  <a:pt x="3341027" y="1410487"/>
                </a:lnTo>
                <a:lnTo>
                  <a:pt x="3344913" y="1409458"/>
                </a:lnTo>
                <a:lnTo>
                  <a:pt x="3379292" y="1350530"/>
                </a:lnTo>
                <a:lnTo>
                  <a:pt x="3379292" y="1600212"/>
                </a:lnTo>
                <a:lnTo>
                  <a:pt x="3391992" y="1600212"/>
                </a:lnTo>
                <a:lnTo>
                  <a:pt x="3391992" y="1350530"/>
                </a:lnTo>
                <a:lnTo>
                  <a:pt x="3426371" y="1409458"/>
                </a:lnTo>
                <a:lnTo>
                  <a:pt x="3430257" y="1410487"/>
                </a:lnTo>
                <a:lnTo>
                  <a:pt x="3436315" y="1406956"/>
                </a:lnTo>
                <a:lnTo>
                  <a:pt x="3437344" y="1403070"/>
                </a:lnTo>
                <a:close/>
              </a:path>
              <a:path w="4603115" h="1957704">
                <a:moveTo>
                  <a:pt x="3437344" y="540054"/>
                </a:moveTo>
                <a:lnTo>
                  <a:pt x="3436315" y="536168"/>
                </a:lnTo>
                <a:lnTo>
                  <a:pt x="3430257" y="532638"/>
                </a:lnTo>
                <a:lnTo>
                  <a:pt x="3426371" y="533666"/>
                </a:lnTo>
                <a:lnTo>
                  <a:pt x="3391992" y="592607"/>
                </a:lnTo>
                <a:lnTo>
                  <a:pt x="3391992" y="342912"/>
                </a:lnTo>
                <a:lnTo>
                  <a:pt x="3379292" y="342912"/>
                </a:lnTo>
                <a:lnTo>
                  <a:pt x="3379292" y="592607"/>
                </a:lnTo>
                <a:lnTo>
                  <a:pt x="3344913" y="533666"/>
                </a:lnTo>
                <a:lnTo>
                  <a:pt x="3341027" y="532638"/>
                </a:lnTo>
                <a:lnTo>
                  <a:pt x="3334969" y="536168"/>
                </a:lnTo>
                <a:lnTo>
                  <a:pt x="3333940" y="540054"/>
                </a:lnTo>
                <a:lnTo>
                  <a:pt x="3385642" y="628688"/>
                </a:lnTo>
                <a:lnTo>
                  <a:pt x="3392995" y="616089"/>
                </a:lnTo>
                <a:lnTo>
                  <a:pt x="3437344" y="540054"/>
                </a:lnTo>
                <a:close/>
              </a:path>
              <a:path w="4603115" h="1957704">
                <a:moveTo>
                  <a:pt x="4602937" y="971562"/>
                </a:moveTo>
                <a:lnTo>
                  <a:pt x="4592053" y="965212"/>
                </a:lnTo>
                <a:lnTo>
                  <a:pt x="4514304" y="919861"/>
                </a:lnTo>
                <a:lnTo>
                  <a:pt x="4510405" y="920889"/>
                </a:lnTo>
                <a:lnTo>
                  <a:pt x="4506874" y="926947"/>
                </a:lnTo>
                <a:lnTo>
                  <a:pt x="4507903" y="930833"/>
                </a:lnTo>
                <a:lnTo>
                  <a:pt x="4566818" y="965212"/>
                </a:lnTo>
                <a:lnTo>
                  <a:pt x="3865321" y="965212"/>
                </a:lnTo>
                <a:lnTo>
                  <a:pt x="3924262" y="930833"/>
                </a:lnTo>
                <a:lnTo>
                  <a:pt x="3925278" y="926947"/>
                </a:lnTo>
                <a:lnTo>
                  <a:pt x="3921747" y="920889"/>
                </a:lnTo>
                <a:lnTo>
                  <a:pt x="3917861" y="919861"/>
                </a:lnTo>
                <a:lnTo>
                  <a:pt x="3829227" y="971562"/>
                </a:lnTo>
                <a:lnTo>
                  <a:pt x="3917861" y="1023264"/>
                </a:lnTo>
                <a:lnTo>
                  <a:pt x="3921747" y="1022235"/>
                </a:lnTo>
                <a:lnTo>
                  <a:pt x="3925278" y="1016177"/>
                </a:lnTo>
                <a:lnTo>
                  <a:pt x="3924262" y="1012291"/>
                </a:lnTo>
                <a:lnTo>
                  <a:pt x="3865321" y="977912"/>
                </a:lnTo>
                <a:lnTo>
                  <a:pt x="4566818" y="977912"/>
                </a:lnTo>
                <a:lnTo>
                  <a:pt x="4507903" y="1012291"/>
                </a:lnTo>
                <a:lnTo>
                  <a:pt x="4506874" y="1016190"/>
                </a:lnTo>
                <a:lnTo>
                  <a:pt x="4510405" y="1022235"/>
                </a:lnTo>
                <a:lnTo>
                  <a:pt x="4514304" y="1023264"/>
                </a:lnTo>
                <a:lnTo>
                  <a:pt x="4592053" y="977912"/>
                </a:lnTo>
                <a:lnTo>
                  <a:pt x="4602937" y="971562"/>
                </a:lnTo>
                <a:close/>
              </a:path>
            </a:pathLst>
          </a:custGeom>
          <a:solidFill>
            <a:srgbClr val="FF0000"/>
          </a:solidFill>
        </p:spPr>
        <p:txBody>
          <a:bodyPr wrap="square" lIns="0" tIns="0" rIns="0" bIns="0" rtlCol="0"/>
          <a:lstStyle/>
          <a:p>
            <a:endParaRPr/>
          </a:p>
        </p:txBody>
      </p:sp>
      <p:sp>
        <p:nvSpPr>
          <p:cNvPr id="32" name="object 32"/>
          <p:cNvSpPr txBox="1"/>
          <p:nvPr/>
        </p:nvSpPr>
        <p:spPr>
          <a:xfrm rot="19320000">
            <a:off x="1884593" y="1950956"/>
            <a:ext cx="449416" cy="177800"/>
          </a:xfrm>
          <a:prstGeom prst="rect">
            <a:avLst/>
          </a:prstGeom>
        </p:spPr>
        <p:txBody>
          <a:bodyPr vert="horz" wrap="square" lIns="0" tIns="0" rIns="0" bIns="0" rtlCol="0">
            <a:spAutoFit/>
          </a:bodyPr>
          <a:lstStyle/>
          <a:p>
            <a:pPr>
              <a:lnSpc>
                <a:spcPts val="1385"/>
              </a:lnSpc>
            </a:pPr>
            <a:r>
              <a:rPr sz="1400" spc="-145" dirty="0">
                <a:latin typeface="Arial"/>
                <a:cs typeface="Arial"/>
              </a:rPr>
              <a:t>Token</a:t>
            </a:r>
            <a:endParaRPr sz="1400">
              <a:latin typeface="Arial"/>
              <a:cs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F110387-F59A-31ED-278D-68E2FC905EF7}"/>
              </a:ext>
            </a:extLst>
          </p:cNvPr>
          <p:cNvSpPr>
            <a:spLocks noGrp="1"/>
          </p:cNvSpPr>
          <p:nvPr>
            <p:ph type="title"/>
          </p:nvPr>
        </p:nvSpPr>
        <p:spPr>
          <a:xfrm>
            <a:off x="304427" y="208056"/>
            <a:ext cx="7886700" cy="993775"/>
          </a:xfrm>
        </p:spPr>
        <p:txBody>
          <a:bodyPr/>
          <a:lstStyle/>
          <a:p>
            <a:r>
              <a:rPr lang="en-US" dirty="0"/>
              <a:t>Defining what cloud is…</a:t>
            </a:r>
          </a:p>
        </p:txBody>
      </p:sp>
      <p:sp>
        <p:nvSpPr>
          <p:cNvPr id="5" name="Text Placeholder 4">
            <a:extLst>
              <a:ext uri="{FF2B5EF4-FFF2-40B4-BE49-F238E27FC236}">
                <a16:creationId xmlns:a16="http://schemas.microsoft.com/office/drawing/2014/main" id="{8C120108-20CD-F5A9-30B2-8BB0CAD89212}"/>
              </a:ext>
            </a:extLst>
          </p:cNvPr>
          <p:cNvSpPr>
            <a:spLocks noGrp="1"/>
          </p:cNvSpPr>
          <p:nvPr>
            <p:ph type="body" idx="1"/>
          </p:nvPr>
        </p:nvSpPr>
        <p:spPr>
          <a:xfrm>
            <a:off x="304427" y="1119001"/>
            <a:ext cx="4204820" cy="2953871"/>
          </a:xfrm>
        </p:spPr>
        <p:txBody>
          <a:bodyPr/>
          <a:lstStyle/>
          <a:p>
            <a:pPr marL="514350" indent="-285750">
              <a:buFont typeface="Arial" panose="020B0604020202020204" pitchFamily="34" charset="0"/>
              <a:buChar char="•"/>
            </a:pPr>
            <a:r>
              <a:rPr lang="en-US" dirty="0"/>
              <a:t>On-demand computing resources</a:t>
            </a:r>
          </a:p>
          <a:p>
            <a:pPr marL="514350" indent="-285750">
              <a:buFont typeface="Arial" panose="020B0604020202020204" pitchFamily="34" charset="0"/>
              <a:buChar char="•"/>
            </a:pPr>
            <a:r>
              <a:rPr lang="en-US" dirty="0"/>
              <a:t>Common examples are:</a:t>
            </a:r>
          </a:p>
          <a:p>
            <a:pPr marL="971550" lvl="1" indent="-285750">
              <a:buFont typeface="Arial" panose="020B0604020202020204" pitchFamily="34" charset="0"/>
              <a:buChar char="•"/>
            </a:pPr>
            <a:r>
              <a:rPr lang="en-US" dirty="0"/>
              <a:t>Storage</a:t>
            </a:r>
          </a:p>
          <a:p>
            <a:pPr marL="971550" lvl="1" indent="-285750">
              <a:buFont typeface="Arial" panose="020B0604020202020204" pitchFamily="34" charset="0"/>
              <a:buChar char="•"/>
            </a:pPr>
            <a:r>
              <a:rPr lang="en-US" dirty="0"/>
              <a:t>Compute</a:t>
            </a:r>
          </a:p>
          <a:p>
            <a:pPr marL="971550" lvl="1" indent="-285750">
              <a:buFont typeface="Arial" panose="020B0604020202020204" pitchFamily="34" charset="0"/>
              <a:buChar char="•"/>
            </a:pPr>
            <a:r>
              <a:rPr lang="en-US" dirty="0"/>
              <a:t>Software</a:t>
            </a:r>
          </a:p>
          <a:p>
            <a:pPr marL="514350" indent="-285750">
              <a:buFont typeface="Arial" panose="020B0604020202020204" pitchFamily="34" charset="0"/>
              <a:buChar char="•"/>
            </a:pPr>
            <a:r>
              <a:rPr lang="en-US" dirty="0"/>
              <a:t>Often called </a:t>
            </a:r>
            <a:r>
              <a:rPr lang="en-US" dirty="0" err="1"/>
              <a:t>XaaS</a:t>
            </a:r>
            <a:r>
              <a:rPr lang="en-US" dirty="0"/>
              <a:t> (Something as a Service)</a:t>
            </a:r>
          </a:p>
          <a:p>
            <a:pPr marL="514350" indent="-285750">
              <a:buFont typeface="Arial" panose="020B0604020202020204" pitchFamily="34" charset="0"/>
              <a:buChar char="•"/>
            </a:pPr>
            <a:r>
              <a:rPr lang="en-US" dirty="0"/>
              <a:t>At the simplest level, you’re </a:t>
            </a:r>
            <a:r>
              <a:rPr lang="en-US" i="1" dirty="0"/>
              <a:t>renting</a:t>
            </a:r>
            <a:r>
              <a:rPr lang="en-US" dirty="0"/>
              <a:t> resources when you use most cloud resources</a:t>
            </a:r>
          </a:p>
        </p:txBody>
      </p:sp>
      <p:pic>
        <p:nvPicPr>
          <p:cNvPr id="1028" name="Picture 4" descr="Cloud Computing designs, themes, templates and downloadable graphic  elements on Dribbble">
            <a:extLst>
              <a:ext uri="{FF2B5EF4-FFF2-40B4-BE49-F238E27FC236}">
                <a16:creationId xmlns:a16="http://schemas.microsoft.com/office/drawing/2014/main" id="{A21E77FE-7A2D-2390-106A-59D3B1DCA5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72424" y="1484685"/>
            <a:ext cx="3938494" cy="2953871"/>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1C4BB40A-E90B-3432-1A29-655001718B59}"/>
              </a:ext>
            </a:extLst>
          </p:cNvPr>
          <p:cNvSpPr txBox="1"/>
          <p:nvPr/>
        </p:nvSpPr>
        <p:spPr>
          <a:xfrm>
            <a:off x="4972424" y="4438556"/>
            <a:ext cx="4164923" cy="215444"/>
          </a:xfrm>
          <a:prstGeom prst="rect">
            <a:avLst/>
          </a:prstGeom>
          <a:noFill/>
        </p:spPr>
        <p:txBody>
          <a:bodyPr wrap="none" rtlCol="0">
            <a:spAutoFit/>
          </a:bodyPr>
          <a:lstStyle/>
          <a:p>
            <a:pPr algn="l" fontAlgn="base"/>
            <a:r>
              <a:rPr lang="en-US" sz="800" dirty="0" err="1"/>
              <a:t>Anatolii</a:t>
            </a:r>
            <a:r>
              <a:rPr lang="en-US" sz="800" dirty="0"/>
              <a:t> </a:t>
            </a:r>
            <a:r>
              <a:rPr lang="en-US" sz="800" dirty="0" err="1"/>
              <a:t>Babii</a:t>
            </a:r>
            <a:r>
              <a:rPr lang="en-US" sz="800" dirty="0"/>
              <a:t> - </a:t>
            </a:r>
            <a:r>
              <a:rPr lang="en-US" sz="800" u="none" strike="noStrike" dirty="0">
                <a:solidFill>
                  <a:srgbClr val="EA4C89"/>
                </a:solidFill>
                <a:effectLst/>
                <a:latin typeface="Arial" panose="020B0604020202020204" pitchFamily="34" charset="0"/>
                <a:hlinkClick r:id="rId4"/>
              </a:rPr>
              <a:t>https://www.behance.net/gallery/117344467/Cloud-Services-Illustrations</a:t>
            </a:r>
            <a:endParaRPr lang="en-US" sz="800" dirty="0">
              <a:solidFill>
                <a:srgbClr val="3D3D4E"/>
              </a:solidFill>
              <a:effectLst/>
              <a:latin typeface="Arial" panose="020B0604020202020204" pitchFamily="34" charset="0"/>
            </a:endParaRPr>
          </a:p>
        </p:txBody>
      </p:sp>
    </p:spTree>
    <p:extLst>
      <p:ext uri="{BB962C8B-B14F-4D97-AF65-F5344CB8AC3E}">
        <p14:creationId xmlns:p14="http://schemas.microsoft.com/office/powerpoint/2010/main" val="157938238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A4083F-1F46-1651-32C9-E7126FF0ABA9}"/>
              </a:ext>
            </a:extLst>
          </p:cNvPr>
          <p:cNvSpPr>
            <a:spLocks noGrp="1"/>
          </p:cNvSpPr>
          <p:nvPr>
            <p:ph type="title"/>
          </p:nvPr>
        </p:nvSpPr>
        <p:spPr/>
        <p:txBody>
          <a:bodyPr/>
          <a:lstStyle/>
          <a:p>
            <a:endParaRPr lang="en-US" dirty="0"/>
          </a:p>
        </p:txBody>
      </p:sp>
      <p:sp>
        <p:nvSpPr>
          <p:cNvPr id="4" name="Slide Number Placeholder 3">
            <a:extLst>
              <a:ext uri="{FF2B5EF4-FFF2-40B4-BE49-F238E27FC236}">
                <a16:creationId xmlns:a16="http://schemas.microsoft.com/office/drawing/2014/main" id="{A456C713-9082-D0E8-46CD-7E00094FBB79}"/>
              </a:ext>
            </a:extLst>
          </p:cNvPr>
          <p:cNvSpPr>
            <a:spLocks noGrp="1"/>
          </p:cNvSpPr>
          <p:nvPr>
            <p:ph type="sldNum" sz="quarter" idx="7"/>
          </p:nvPr>
        </p:nvSpPr>
        <p:spPr/>
        <p:txBody>
          <a:bodyPr/>
          <a:lstStyle/>
          <a:p>
            <a:fld id="{B6F15528-21DE-4FAA-801E-634DDDAF4B2B}" type="slidenum">
              <a:rPr lang="en-US" smtClean="0"/>
              <a:t>20</a:t>
            </a:fld>
            <a:endParaRPr lang="en-US"/>
          </a:p>
        </p:txBody>
      </p:sp>
      <p:sp>
        <p:nvSpPr>
          <p:cNvPr id="5" name="AutoShape 2">
            <a:extLst>
              <a:ext uri="{FF2B5EF4-FFF2-40B4-BE49-F238E27FC236}">
                <a16:creationId xmlns:a16="http://schemas.microsoft.com/office/drawing/2014/main" id="{58F5CEEE-47FA-2C84-3C73-739AF794ABFA}"/>
              </a:ext>
            </a:extLst>
          </p:cNvPr>
          <p:cNvSpPr>
            <a:spLocks noGrp="1" noChangeAspect="1" noChangeArrowheads="1"/>
          </p:cNvSpPr>
          <p:nvPr>
            <p:ph type="body" idx="1"/>
          </p:nvPr>
        </p:nvSpPr>
        <p:spPr bwMode="auto">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pic>
        <p:nvPicPr>
          <p:cNvPr id="7" name="Picture 6" descr="Graphical user interface, application, Word&#10;&#10;Description automatically generated">
            <a:extLst>
              <a:ext uri="{FF2B5EF4-FFF2-40B4-BE49-F238E27FC236}">
                <a16:creationId xmlns:a16="http://schemas.microsoft.com/office/drawing/2014/main" id="{DC211164-548A-E2FB-D11B-2440D5D096D8}"/>
              </a:ext>
            </a:extLst>
          </p:cNvPr>
          <p:cNvPicPr>
            <a:picLocks noChangeAspect="1"/>
          </p:cNvPicPr>
          <p:nvPr/>
        </p:nvPicPr>
        <p:blipFill>
          <a:blip r:embed="rId3"/>
          <a:stretch>
            <a:fillRect/>
          </a:stretch>
        </p:blipFill>
        <p:spPr>
          <a:xfrm>
            <a:off x="628650" y="110612"/>
            <a:ext cx="7886700" cy="4441355"/>
          </a:xfrm>
          <a:prstGeom prst="rect">
            <a:avLst/>
          </a:prstGeom>
        </p:spPr>
      </p:pic>
    </p:spTree>
    <p:extLst>
      <p:ext uri="{BB962C8B-B14F-4D97-AF65-F5344CB8AC3E}">
        <p14:creationId xmlns:p14="http://schemas.microsoft.com/office/powerpoint/2010/main" val="30550966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C99A4E-1686-9C82-87A4-DE9639F7EDD8}"/>
              </a:ext>
            </a:extLst>
          </p:cNvPr>
          <p:cNvSpPr>
            <a:spLocks noGrp="1"/>
          </p:cNvSpPr>
          <p:nvPr>
            <p:ph type="title"/>
          </p:nvPr>
        </p:nvSpPr>
        <p:spPr>
          <a:xfrm>
            <a:off x="134471" y="0"/>
            <a:ext cx="7886700" cy="993775"/>
          </a:xfrm>
        </p:spPr>
        <p:txBody>
          <a:bodyPr/>
          <a:lstStyle/>
          <a:p>
            <a:r>
              <a:rPr lang="en-US" dirty="0"/>
              <a:t>OpenStack/Software Layers on Jetstream</a:t>
            </a:r>
          </a:p>
        </p:txBody>
      </p:sp>
      <p:sp>
        <p:nvSpPr>
          <p:cNvPr id="4" name="Text Placeholder 3">
            <a:extLst>
              <a:ext uri="{FF2B5EF4-FFF2-40B4-BE49-F238E27FC236}">
                <a16:creationId xmlns:a16="http://schemas.microsoft.com/office/drawing/2014/main" id="{7E3F3348-EEB5-88FC-E05D-B5905DC4391F}"/>
              </a:ext>
            </a:extLst>
          </p:cNvPr>
          <p:cNvSpPr>
            <a:spLocks noGrp="1"/>
          </p:cNvSpPr>
          <p:nvPr>
            <p:ph type="body" idx="2"/>
          </p:nvPr>
        </p:nvSpPr>
        <p:spPr>
          <a:xfrm>
            <a:off x="268941" y="788894"/>
            <a:ext cx="8740588" cy="3343835"/>
          </a:xfrm>
        </p:spPr>
        <p:txBody>
          <a:bodyPr/>
          <a:lstStyle/>
          <a:p>
            <a:r>
              <a:rPr lang="en-US" dirty="0"/>
              <a:t>Applications: custom software, standard software (Python, R, </a:t>
            </a:r>
            <a:r>
              <a:rPr lang="en-US" dirty="0" err="1"/>
              <a:t>Matlab</a:t>
            </a:r>
            <a:r>
              <a:rPr lang="en-US" dirty="0"/>
              <a:t>, </a:t>
            </a:r>
            <a:r>
              <a:rPr lang="en-US" dirty="0" err="1"/>
              <a:t>etc</a:t>
            </a:r>
            <a:r>
              <a:rPr lang="en-US" dirty="0"/>
              <a:t>) </a:t>
            </a:r>
          </a:p>
          <a:p>
            <a:r>
              <a:rPr lang="en-US" dirty="0"/>
              <a:t>VMs (running Ubuntu, Rocky, Alma, CentOS)</a:t>
            </a:r>
          </a:p>
          <a:p>
            <a:r>
              <a:rPr lang="en-US" dirty="0"/>
              <a:t>Software interfaces</a:t>
            </a:r>
          </a:p>
          <a:p>
            <a:pPr lvl="1"/>
            <a:r>
              <a:rPr lang="en-US" dirty="0"/>
              <a:t>Exosphere web interface</a:t>
            </a:r>
          </a:p>
          <a:p>
            <a:pPr lvl="1"/>
            <a:r>
              <a:rPr lang="en-US" dirty="0"/>
              <a:t>CACAO web interface</a:t>
            </a:r>
          </a:p>
          <a:p>
            <a:pPr lvl="1"/>
            <a:r>
              <a:rPr lang="en-US" dirty="0"/>
              <a:t>Horizon web interface</a:t>
            </a:r>
          </a:p>
          <a:p>
            <a:pPr lvl="1"/>
            <a:r>
              <a:rPr lang="en-US" dirty="0"/>
              <a:t>Command line interface</a:t>
            </a:r>
          </a:p>
          <a:p>
            <a:r>
              <a:rPr lang="en-US" dirty="0"/>
              <a:t>OpenStack: software tools for building and managing cloud computing platforms for public and private clouds.</a:t>
            </a:r>
          </a:p>
          <a:p>
            <a:pPr lvl="1"/>
            <a:r>
              <a:rPr lang="en-US" dirty="0"/>
              <a:t>KVM hypervisor: what the VMs run on</a:t>
            </a:r>
          </a:p>
          <a:p>
            <a:pPr lvl="1"/>
            <a:r>
              <a:rPr lang="en-US" dirty="0" err="1"/>
              <a:t>Ceph</a:t>
            </a:r>
            <a:r>
              <a:rPr lang="en-US" dirty="0"/>
              <a:t>: storage platform that stores data on a single distributed computer cluster, and provides interfaces for object-, block- and file-level storage.</a:t>
            </a:r>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15813974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13BDB15D-C706-C94B-8C26-0493B03F361C}"/>
              </a:ext>
            </a:extLst>
          </p:cNvPr>
          <p:cNvSpPr txBox="1">
            <a:spLocks/>
          </p:cNvSpPr>
          <p:nvPr/>
        </p:nvSpPr>
        <p:spPr>
          <a:xfrm>
            <a:off x="157595" y="99148"/>
            <a:ext cx="7998113" cy="59358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solidFill>
                  <a:srgbClr val="990000"/>
                </a:solidFill>
                <a:latin typeface="BentonSans Regular" panose="02000504020000020004" pitchFamily="2" charset="77"/>
              </a:rPr>
              <a:t>How do I access Jetstream2?</a:t>
            </a:r>
          </a:p>
        </p:txBody>
      </p:sp>
      <p:pic>
        <p:nvPicPr>
          <p:cNvPr id="5" name="Picture 4" descr="Exosphere User Interface">
            <a:extLst>
              <a:ext uri="{FF2B5EF4-FFF2-40B4-BE49-F238E27FC236}">
                <a16:creationId xmlns:a16="http://schemas.microsoft.com/office/drawing/2014/main" id="{FBFB3B10-4769-264F-A5D8-5320F2327981}"/>
              </a:ext>
            </a:extLst>
          </p:cNvPr>
          <p:cNvPicPr>
            <a:picLocks noChangeAspect="1"/>
          </p:cNvPicPr>
          <p:nvPr/>
        </p:nvPicPr>
        <p:blipFill>
          <a:blip r:embed="rId2"/>
          <a:stretch>
            <a:fillRect/>
          </a:stretch>
        </p:blipFill>
        <p:spPr>
          <a:xfrm>
            <a:off x="157595" y="858982"/>
            <a:ext cx="4549921" cy="2982726"/>
          </a:xfrm>
          <a:prstGeom prst="rect">
            <a:avLst/>
          </a:prstGeom>
        </p:spPr>
      </p:pic>
      <p:pic>
        <p:nvPicPr>
          <p:cNvPr id="9" name="Picture 8" descr="Openstack command line">
            <a:extLst>
              <a:ext uri="{FF2B5EF4-FFF2-40B4-BE49-F238E27FC236}">
                <a16:creationId xmlns:a16="http://schemas.microsoft.com/office/drawing/2014/main" id="{6AD4E4BF-57BC-C243-BEB6-B06E5A08A35A}"/>
              </a:ext>
            </a:extLst>
          </p:cNvPr>
          <p:cNvPicPr>
            <a:picLocks noChangeAspect="1"/>
          </p:cNvPicPr>
          <p:nvPr/>
        </p:nvPicPr>
        <p:blipFill>
          <a:blip r:embed="rId3"/>
          <a:stretch>
            <a:fillRect/>
          </a:stretch>
        </p:blipFill>
        <p:spPr>
          <a:xfrm>
            <a:off x="4737823" y="395938"/>
            <a:ext cx="4540931" cy="2780399"/>
          </a:xfrm>
          <a:prstGeom prst="rect">
            <a:avLst/>
          </a:prstGeom>
        </p:spPr>
      </p:pic>
      <p:pic>
        <p:nvPicPr>
          <p:cNvPr id="7" name="Picture 6" descr="Horizon User Interface">
            <a:extLst>
              <a:ext uri="{FF2B5EF4-FFF2-40B4-BE49-F238E27FC236}">
                <a16:creationId xmlns:a16="http://schemas.microsoft.com/office/drawing/2014/main" id="{EBD5BAC3-AC54-D041-805E-19FCDBA6D2D4}"/>
              </a:ext>
            </a:extLst>
          </p:cNvPr>
          <p:cNvPicPr>
            <a:picLocks noChangeAspect="1"/>
          </p:cNvPicPr>
          <p:nvPr/>
        </p:nvPicPr>
        <p:blipFill>
          <a:blip r:embed="rId4"/>
          <a:stretch>
            <a:fillRect/>
          </a:stretch>
        </p:blipFill>
        <p:spPr>
          <a:xfrm>
            <a:off x="2852153" y="1994195"/>
            <a:ext cx="4153061" cy="2719266"/>
          </a:xfrm>
          <a:prstGeom prst="rect">
            <a:avLst/>
          </a:prstGeom>
        </p:spPr>
      </p:pic>
      <p:sp>
        <p:nvSpPr>
          <p:cNvPr id="10" name="TextBox 9">
            <a:extLst>
              <a:ext uri="{FF2B5EF4-FFF2-40B4-BE49-F238E27FC236}">
                <a16:creationId xmlns:a16="http://schemas.microsoft.com/office/drawing/2014/main" id="{216F8A96-E709-8C46-A419-0A28F7C0054A}"/>
              </a:ext>
            </a:extLst>
          </p:cNvPr>
          <p:cNvSpPr txBox="1"/>
          <p:nvPr/>
        </p:nvSpPr>
        <p:spPr>
          <a:xfrm>
            <a:off x="2355553" y="4833954"/>
            <a:ext cx="4280403" cy="300082"/>
          </a:xfrm>
          <a:prstGeom prst="rect">
            <a:avLst/>
          </a:prstGeom>
          <a:noFill/>
        </p:spPr>
        <p:txBody>
          <a:bodyPr wrap="none" rtlCol="0">
            <a:spAutoFit/>
          </a:bodyPr>
          <a:lstStyle/>
          <a:p>
            <a:r>
              <a:rPr lang="en-US" dirty="0">
                <a:solidFill>
                  <a:srgbClr val="990000"/>
                </a:solidFill>
              </a:rPr>
              <a:t>https://</a:t>
            </a:r>
            <a:r>
              <a:rPr lang="en-US" dirty="0" err="1">
                <a:solidFill>
                  <a:srgbClr val="990000"/>
                </a:solidFill>
              </a:rPr>
              <a:t>docs.jetstream-cloud.org</a:t>
            </a:r>
            <a:r>
              <a:rPr lang="en-US" dirty="0">
                <a:solidFill>
                  <a:srgbClr val="990000"/>
                </a:solidFill>
              </a:rPr>
              <a:t>/overview/overview-doc/</a:t>
            </a:r>
          </a:p>
        </p:txBody>
      </p:sp>
      <p:pic>
        <p:nvPicPr>
          <p:cNvPr id="2" name="Google Shape;421;p25" descr="Graphical user interface, application, website&#10;&#10;Description automatically generated">
            <a:extLst>
              <a:ext uri="{FF2B5EF4-FFF2-40B4-BE49-F238E27FC236}">
                <a16:creationId xmlns:a16="http://schemas.microsoft.com/office/drawing/2014/main" id="{F0A00C36-AA63-41A5-8A85-147511784FE9}"/>
              </a:ext>
            </a:extLst>
          </p:cNvPr>
          <p:cNvPicPr preferRelativeResize="0">
            <a:picLocks/>
          </p:cNvPicPr>
          <p:nvPr/>
        </p:nvPicPr>
        <p:blipFill rotWithShape="1">
          <a:blip r:embed="rId5">
            <a:alphaModFix/>
          </a:blip>
          <a:srcRect/>
          <a:stretch/>
        </p:blipFill>
        <p:spPr>
          <a:xfrm>
            <a:off x="5898278" y="2542681"/>
            <a:ext cx="2852641" cy="2204881"/>
          </a:xfrm>
          <a:prstGeom prst="rect">
            <a:avLst/>
          </a:prstGeom>
          <a:noFill/>
          <a:ln>
            <a:noFill/>
          </a:ln>
        </p:spPr>
      </p:pic>
    </p:spTree>
    <p:extLst>
      <p:ext uri="{BB962C8B-B14F-4D97-AF65-F5344CB8AC3E}">
        <p14:creationId xmlns:p14="http://schemas.microsoft.com/office/powerpoint/2010/main" val="37487678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0" y="0"/>
            <a:ext cx="7886700" cy="993775"/>
          </a:xfrm>
          <a:prstGeom prst="rect">
            <a:avLst/>
          </a:prstGeom>
        </p:spPr>
        <p:txBody>
          <a:bodyPr vert="horz" wrap="square" lIns="0" tIns="219964" rIns="0" bIns="0" rtlCol="0">
            <a:spAutoFit/>
          </a:bodyPr>
          <a:lstStyle/>
          <a:p>
            <a:pPr marL="469900">
              <a:lnSpc>
                <a:spcPct val="100000"/>
              </a:lnSpc>
              <a:spcBef>
                <a:spcPts val="100"/>
              </a:spcBef>
            </a:pPr>
            <a:r>
              <a:rPr dirty="0"/>
              <a:t>CLI</a:t>
            </a:r>
            <a:r>
              <a:rPr spc="-15" dirty="0"/>
              <a:t> </a:t>
            </a:r>
            <a:r>
              <a:rPr dirty="0"/>
              <a:t>/</a:t>
            </a:r>
            <a:r>
              <a:rPr spc="-85" dirty="0"/>
              <a:t> </a:t>
            </a:r>
            <a:r>
              <a:rPr dirty="0"/>
              <a:t>API</a:t>
            </a:r>
            <a:r>
              <a:rPr spc="-10" dirty="0"/>
              <a:t> Interface</a:t>
            </a:r>
          </a:p>
        </p:txBody>
      </p:sp>
      <p:pic>
        <p:nvPicPr>
          <p:cNvPr id="5" name="Picture 4" descr="A computer screen with a blue background&#10;&#10;Description automatically generated with low confidence">
            <a:extLst>
              <a:ext uri="{FF2B5EF4-FFF2-40B4-BE49-F238E27FC236}">
                <a16:creationId xmlns:a16="http://schemas.microsoft.com/office/drawing/2014/main" id="{A8DA0C5A-82C6-6035-DA83-24D1B8523F3F}"/>
              </a:ext>
            </a:extLst>
          </p:cNvPr>
          <p:cNvPicPr>
            <a:picLocks noChangeAspect="1"/>
          </p:cNvPicPr>
          <p:nvPr/>
        </p:nvPicPr>
        <p:blipFill>
          <a:blip r:embed="rId2"/>
          <a:stretch>
            <a:fillRect/>
          </a:stretch>
        </p:blipFill>
        <p:spPr>
          <a:xfrm>
            <a:off x="2357718" y="775250"/>
            <a:ext cx="6665272" cy="4493755"/>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idx="4294967295"/>
          </p:nvPr>
        </p:nvSpPr>
        <p:spPr>
          <a:xfrm>
            <a:off x="144268" y="179198"/>
            <a:ext cx="7886700" cy="993775"/>
          </a:xfrm>
          <a:prstGeom prst="rect">
            <a:avLst/>
          </a:prstGeom>
        </p:spPr>
        <p:txBody>
          <a:bodyPr vert="horz" wrap="square" lIns="0" tIns="12700" rIns="0" bIns="0" rtlCol="0">
            <a:spAutoFit/>
          </a:bodyPr>
          <a:lstStyle/>
          <a:p>
            <a:pPr marL="12700">
              <a:lnSpc>
                <a:spcPct val="100000"/>
              </a:lnSpc>
              <a:spcBef>
                <a:spcPts val="100"/>
              </a:spcBef>
            </a:pPr>
            <a:r>
              <a:rPr dirty="0"/>
              <a:t>Horizon</a:t>
            </a:r>
            <a:r>
              <a:rPr spc="-70" dirty="0"/>
              <a:t> </a:t>
            </a:r>
            <a:r>
              <a:rPr dirty="0"/>
              <a:t>GUI</a:t>
            </a:r>
            <a:r>
              <a:rPr spc="-70" dirty="0"/>
              <a:t> </a:t>
            </a:r>
            <a:r>
              <a:rPr spc="-10" dirty="0"/>
              <a:t>interface</a:t>
            </a:r>
          </a:p>
        </p:txBody>
      </p:sp>
      <p:sp>
        <p:nvSpPr>
          <p:cNvPr id="3" name="object 3"/>
          <p:cNvSpPr txBox="1"/>
          <p:nvPr/>
        </p:nvSpPr>
        <p:spPr>
          <a:xfrm>
            <a:off x="499996" y="1052067"/>
            <a:ext cx="5368290" cy="2918460"/>
          </a:xfrm>
          <a:prstGeom prst="rect">
            <a:avLst/>
          </a:prstGeom>
        </p:spPr>
        <p:txBody>
          <a:bodyPr vert="horz" wrap="square" lIns="0" tIns="109855" rIns="0" bIns="0" rtlCol="0">
            <a:spAutoFit/>
          </a:bodyPr>
          <a:lstStyle/>
          <a:p>
            <a:pPr marL="297815" indent="-285750">
              <a:lnSpc>
                <a:spcPct val="100000"/>
              </a:lnSpc>
              <a:spcBef>
                <a:spcPts val="865"/>
              </a:spcBef>
              <a:buFont typeface="Arial"/>
              <a:buChar char="•"/>
              <a:tabLst>
                <a:tab pos="297815" algn="l"/>
                <a:tab pos="298450" algn="l"/>
              </a:tabLst>
            </a:pPr>
            <a:r>
              <a:rPr sz="1600" dirty="0">
                <a:solidFill>
                  <a:srgbClr val="3D3D3D"/>
                </a:solidFill>
                <a:latin typeface="+mn-lt"/>
                <a:cs typeface="BentonSans Regular"/>
              </a:rPr>
              <a:t>Allows</a:t>
            </a:r>
            <a:r>
              <a:rPr sz="1600" spc="-30" dirty="0">
                <a:solidFill>
                  <a:srgbClr val="3D3D3D"/>
                </a:solidFill>
                <a:latin typeface="+mn-lt"/>
                <a:cs typeface="BentonSans Regular"/>
              </a:rPr>
              <a:t> </a:t>
            </a:r>
            <a:r>
              <a:rPr sz="1600" dirty="0">
                <a:solidFill>
                  <a:srgbClr val="3D3D3D"/>
                </a:solidFill>
                <a:latin typeface="+mn-lt"/>
                <a:cs typeface="BentonSans Regular"/>
              </a:rPr>
              <a:t>most</a:t>
            </a:r>
            <a:r>
              <a:rPr sz="1600" spc="-35" dirty="0">
                <a:solidFill>
                  <a:srgbClr val="3D3D3D"/>
                </a:solidFill>
                <a:latin typeface="+mn-lt"/>
                <a:cs typeface="BentonSans Regular"/>
              </a:rPr>
              <a:t> </a:t>
            </a:r>
            <a:r>
              <a:rPr sz="1600" dirty="0">
                <a:solidFill>
                  <a:srgbClr val="3D3D3D"/>
                </a:solidFill>
                <a:latin typeface="+mn-lt"/>
                <a:cs typeface="BentonSans Regular"/>
              </a:rPr>
              <a:t>things</a:t>
            </a:r>
            <a:r>
              <a:rPr sz="1600" spc="-25" dirty="0">
                <a:solidFill>
                  <a:srgbClr val="3D3D3D"/>
                </a:solidFill>
                <a:latin typeface="+mn-lt"/>
                <a:cs typeface="BentonSans Regular"/>
              </a:rPr>
              <a:t> </a:t>
            </a:r>
            <a:r>
              <a:rPr sz="1600" dirty="0">
                <a:solidFill>
                  <a:srgbClr val="3D3D3D"/>
                </a:solidFill>
                <a:latin typeface="+mn-lt"/>
                <a:cs typeface="BentonSans Regular"/>
              </a:rPr>
              <a:t>you</a:t>
            </a:r>
            <a:r>
              <a:rPr sz="1600" spc="-35" dirty="0">
                <a:solidFill>
                  <a:srgbClr val="3D3D3D"/>
                </a:solidFill>
                <a:latin typeface="+mn-lt"/>
                <a:cs typeface="BentonSans Regular"/>
              </a:rPr>
              <a:t> </a:t>
            </a:r>
            <a:r>
              <a:rPr sz="1600" dirty="0">
                <a:solidFill>
                  <a:srgbClr val="3D3D3D"/>
                </a:solidFill>
                <a:latin typeface="+mn-lt"/>
                <a:cs typeface="BentonSans Regular"/>
              </a:rPr>
              <a:t>can</a:t>
            </a:r>
            <a:r>
              <a:rPr sz="1600" spc="-35" dirty="0">
                <a:solidFill>
                  <a:srgbClr val="3D3D3D"/>
                </a:solidFill>
                <a:latin typeface="+mn-lt"/>
                <a:cs typeface="BentonSans Regular"/>
              </a:rPr>
              <a:t> </a:t>
            </a:r>
            <a:r>
              <a:rPr sz="1600" dirty="0">
                <a:solidFill>
                  <a:srgbClr val="3D3D3D"/>
                </a:solidFill>
                <a:latin typeface="+mn-lt"/>
                <a:cs typeface="BentonSans Regular"/>
              </a:rPr>
              <a:t>do</a:t>
            </a:r>
            <a:r>
              <a:rPr sz="1600" spc="-30" dirty="0">
                <a:solidFill>
                  <a:srgbClr val="3D3D3D"/>
                </a:solidFill>
                <a:latin typeface="+mn-lt"/>
                <a:cs typeface="BentonSans Regular"/>
              </a:rPr>
              <a:t> </a:t>
            </a:r>
            <a:r>
              <a:rPr sz="1600" dirty="0">
                <a:solidFill>
                  <a:srgbClr val="3D3D3D"/>
                </a:solidFill>
                <a:latin typeface="+mn-lt"/>
                <a:cs typeface="BentonSans Regular"/>
              </a:rPr>
              <a:t>from</a:t>
            </a:r>
            <a:r>
              <a:rPr sz="1600" spc="-35" dirty="0">
                <a:solidFill>
                  <a:srgbClr val="3D3D3D"/>
                </a:solidFill>
                <a:latin typeface="+mn-lt"/>
                <a:cs typeface="BentonSans Regular"/>
              </a:rPr>
              <a:t> </a:t>
            </a:r>
            <a:r>
              <a:rPr sz="1600" dirty="0">
                <a:solidFill>
                  <a:srgbClr val="3D3D3D"/>
                </a:solidFill>
                <a:latin typeface="+mn-lt"/>
                <a:cs typeface="BentonSans Regular"/>
              </a:rPr>
              <a:t>the</a:t>
            </a:r>
            <a:r>
              <a:rPr sz="1600" spc="-30" dirty="0">
                <a:solidFill>
                  <a:srgbClr val="3D3D3D"/>
                </a:solidFill>
                <a:latin typeface="+mn-lt"/>
                <a:cs typeface="BentonSans Regular"/>
              </a:rPr>
              <a:t> </a:t>
            </a:r>
            <a:r>
              <a:rPr sz="1600" spc="-25" dirty="0">
                <a:solidFill>
                  <a:srgbClr val="3D3D3D"/>
                </a:solidFill>
                <a:latin typeface="+mn-lt"/>
                <a:cs typeface="BentonSans Regular"/>
              </a:rPr>
              <a:t>CLI</a:t>
            </a:r>
            <a:endParaRPr sz="1600" dirty="0">
              <a:latin typeface="+mn-lt"/>
              <a:cs typeface="BentonSans Regular"/>
            </a:endParaRPr>
          </a:p>
          <a:p>
            <a:pPr marL="297815" indent="-285750">
              <a:lnSpc>
                <a:spcPct val="100000"/>
              </a:lnSpc>
              <a:spcBef>
                <a:spcPts val="770"/>
              </a:spcBef>
              <a:buFont typeface="Arial"/>
              <a:buChar char="•"/>
              <a:tabLst>
                <a:tab pos="297815" algn="l"/>
                <a:tab pos="298450" algn="l"/>
              </a:tabLst>
            </a:pPr>
            <a:r>
              <a:rPr sz="1600" dirty="0">
                <a:solidFill>
                  <a:srgbClr val="3D3D3D"/>
                </a:solidFill>
                <a:latin typeface="+mn-lt"/>
                <a:cs typeface="BentonSans Regular"/>
              </a:rPr>
              <a:t>Nice</a:t>
            </a:r>
            <a:r>
              <a:rPr sz="1600" spc="-25" dirty="0">
                <a:solidFill>
                  <a:srgbClr val="3D3D3D"/>
                </a:solidFill>
                <a:latin typeface="+mn-lt"/>
                <a:cs typeface="BentonSans Regular"/>
              </a:rPr>
              <a:t> </a:t>
            </a:r>
            <a:r>
              <a:rPr sz="1600" dirty="0">
                <a:solidFill>
                  <a:srgbClr val="3D3D3D"/>
                </a:solidFill>
                <a:latin typeface="+mn-lt"/>
                <a:cs typeface="BentonSans Regular"/>
              </a:rPr>
              <a:t>for</a:t>
            </a:r>
            <a:r>
              <a:rPr sz="1600" spc="-20" dirty="0">
                <a:solidFill>
                  <a:srgbClr val="3D3D3D"/>
                </a:solidFill>
                <a:latin typeface="+mn-lt"/>
                <a:cs typeface="BentonSans Regular"/>
              </a:rPr>
              <a:t> </a:t>
            </a:r>
            <a:r>
              <a:rPr sz="1600" dirty="0">
                <a:solidFill>
                  <a:srgbClr val="3D3D3D"/>
                </a:solidFill>
                <a:latin typeface="+mn-lt"/>
                <a:cs typeface="BentonSans Regular"/>
              </a:rPr>
              <a:t>some</a:t>
            </a:r>
            <a:r>
              <a:rPr sz="1600" spc="-20" dirty="0">
                <a:solidFill>
                  <a:srgbClr val="3D3D3D"/>
                </a:solidFill>
                <a:latin typeface="+mn-lt"/>
                <a:cs typeface="BentonSans Regular"/>
              </a:rPr>
              <a:t> </a:t>
            </a:r>
            <a:r>
              <a:rPr sz="1600" spc="-10" dirty="0">
                <a:solidFill>
                  <a:srgbClr val="3D3D3D"/>
                </a:solidFill>
                <a:latin typeface="+mn-lt"/>
                <a:cs typeface="BentonSans Regular"/>
              </a:rPr>
              <a:t>tasks</a:t>
            </a:r>
            <a:endParaRPr sz="1600" dirty="0">
              <a:latin typeface="+mn-lt"/>
              <a:cs typeface="BentonSans Regular"/>
            </a:endParaRPr>
          </a:p>
          <a:p>
            <a:pPr marL="697865" marR="5080" lvl="1" indent="-227965">
              <a:lnSpc>
                <a:spcPts val="1700"/>
              </a:lnSpc>
              <a:spcBef>
                <a:spcPts val="625"/>
              </a:spcBef>
              <a:buFont typeface="Arial"/>
              <a:buChar char="•"/>
              <a:tabLst>
                <a:tab pos="697865" algn="l"/>
                <a:tab pos="698500" algn="l"/>
              </a:tabLst>
            </a:pPr>
            <a:r>
              <a:rPr sz="1600" dirty="0">
                <a:solidFill>
                  <a:srgbClr val="3D3D3D"/>
                </a:solidFill>
                <a:latin typeface="+mn-lt"/>
                <a:cs typeface="BentonSans Regular"/>
              </a:rPr>
              <a:t>Network</a:t>
            </a:r>
            <a:r>
              <a:rPr sz="1600" spc="-45" dirty="0">
                <a:solidFill>
                  <a:srgbClr val="3D3D3D"/>
                </a:solidFill>
                <a:latin typeface="+mn-lt"/>
                <a:cs typeface="BentonSans Regular"/>
              </a:rPr>
              <a:t> </a:t>
            </a:r>
            <a:r>
              <a:rPr sz="1600" dirty="0">
                <a:solidFill>
                  <a:srgbClr val="3D3D3D"/>
                </a:solidFill>
                <a:latin typeface="+mn-lt"/>
                <a:cs typeface="BentonSans Regular"/>
              </a:rPr>
              <a:t>visualizer</a:t>
            </a:r>
            <a:r>
              <a:rPr sz="1600" spc="-35" dirty="0">
                <a:solidFill>
                  <a:srgbClr val="3D3D3D"/>
                </a:solidFill>
                <a:latin typeface="+mn-lt"/>
                <a:cs typeface="BentonSans Regular"/>
              </a:rPr>
              <a:t> </a:t>
            </a:r>
            <a:r>
              <a:rPr sz="1600" dirty="0">
                <a:solidFill>
                  <a:srgbClr val="3D3D3D"/>
                </a:solidFill>
                <a:latin typeface="+mn-lt"/>
                <a:cs typeface="BentonSans Regular"/>
              </a:rPr>
              <a:t>is</a:t>
            </a:r>
            <a:r>
              <a:rPr sz="1600" spc="-25" dirty="0">
                <a:solidFill>
                  <a:srgbClr val="3D3D3D"/>
                </a:solidFill>
                <a:latin typeface="+mn-lt"/>
                <a:cs typeface="BentonSans Regular"/>
              </a:rPr>
              <a:t> </a:t>
            </a:r>
            <a:r>
              <a:rPr sz="1600" dirty="0">
                <a:solidFill>
                  <a:srgbClr val="3D3D3D"/>
                </a:solidFill>
                <a:latin typeface="+mn-lt"/>
                <a:cs typeface="BentonSans Regular"/>
              </a:rPr>
              <a:t>something</a:t>
            </a:r>
            <a:r>
              <a:rPr sz="1600" spc="-30" dirty="0">
                <a:solidFill>
                  <a:srgbClr val="3D3D3D"/>
                </a:solidFill>
                <a:latin typeface="+mn-lt"/>
                <a:cs typeface="BentonSans Regular"/>
              </a:rPr>
              <a:t> </a:t>
            </a:r>
            <a:r>
              <a:rPr sz="1600" dirty="0">
                <a:solidFill>
                  <a:srgbClr val="3D3D3D"/>
                </a:solidFill>
                <a:latin typeface="+mn-lt"/>
                <a:cs typeface="BentonSans Regular"/>
              </a:rPr>
              <a:t>we</a:t>
            </a:r>
            <a:r>
              <a:rPr sz="1600" spc="-30" dirty="0">
                <a:solidFill>
                  <a:srgbClr val="3D3D3D"/>
                </a:solidFill>
                <a:latin typeface="+mn-lt"/>
                <a:cs typeface="BentonSans Regular"/>
              </a:rPr>
              <a:t> </a:t>
            </a:r>
            <a:r>
              <a:rPr sz="1600" dirty="0">
                <a:solidFill>
                  <a:srgbClr val="3D3D3D"/>
                </a:solidFill>
                <a:latin typeface="+mn-lt"/>
                <a:cs typeface="BentonSans Regular"/>
              </a:rPr>
              <a:t>tend</a:t>
            </a:r>
            <a:r>
              <a:rPr sz="1600" spc="-30" dirty="0">
                <a:solidFill>
                  <a:srgbClr val="3D3D3D"/>
                </a:solidFill>
                <a:latin typeface="+mn-lt"/>
                <a:cs typeface="BentonSans Regular"/>
              </a:rPr>
              <a:t> </a:t>
            </a:r>
            <a:r>
              <a:rPr sz="1600" dirty="0">
                <a:solidFill>
                  <a:srgbClr val="3D3D3D"/>
                </a:solidFill>
                <a:latin typeface="+mn-lt"/>
                <a:cs typeface="BentonSans Regular"/>
              </a:rPr>
              <a:t>to</a:t>
            </a:r>
            <a:r>
              <a:rPr sz="1600" spc="-30" dirty="0">
                <a:solidFill>
                  <a:srgbClr val="3D3D3D"/>
                </a:solidFill>
                <a:latin typeface="+mn-lt"/>
                <a:cs typeface="BentonSans Regular"/>
              </a:rPr>
              <a:t> </a:t>
            </a:r>
            <a:r>
              <a:rPr sz="1600" dirty="0">
                <a:solidFill>
                  <a:srgbClr val="3D3D3D"/>
                </a:solidFill>
                <a:latin typeface="+mn-lt"/>
                <a:cs typeface="BentonSans Regular"/>
              </a:rPr>
              <a:t>use</a:t>
            </a:r>
            <a:r>
              <a:rPr sz="1600" spc="-25" dirty="0">
                <a:solidFill>
                  <a:srgbClr val="3D3D3D"/>
                </a:solidFill>
                <a:latin typeface="+mn-lt"/>
                <a:cs typeface="BentonSans Regular"/>
              </a:rPr>
              <a:t> as </a:t>
            </a:r>
            <a:r>
              <a:rPr sz="1600" dirty="0">
                <a:solidFill>
                  <a:srgbClr val="3D3D3D"/>
                </a:solidFill>
                <a:latin typeface="+mn-lt"/>
                <a:cs typeface="BentonSans Regular"/>
              </a:rPr>
              <a:t>a</a:t>
            </a:r>
            <a:r>
              <a:rPr sz="1600" spc="-40" dirty="0">
                <a:solidFill>
                  <a:srgbClr val="3D3D3D"/>
                </a:solidFill>
                <a:latin typeface="+mn-lt"/>
                <a:cs typeface="BentonSans Regular"/>
              </a:rPr>
              <a:t> </a:t>
            </a:r>
            <a:r>
              <a:rPr sz="1600" dirty="0">
                <a:solidFill>
                  <a:srgbClr val="3D3D3D"/>
                </a:solidFill>
                <a:latin typeface="+mn-lt"/>
                <a:cs typeface="BentonSans Regular"/>
              </a:rPr>
              <a:t>troubleshooting</a:t>
            </a:r>
            <a:r>
              <a:rPr sz="1600" spc="-40" dirty="0">
                <a:solidFill>
                  <a:srgbClr val="3D3D3D"/>
                </a:solidFill>
                <a:latin typeface="+mn-lt"/>
                <a:cs typeface="BentonSans Regular"/>
              </a:rPr>
              <a:t> </a:t>
            </a:r>
            <a:r>
              <a:rPr sz="1600" spc="-20" dirty="0">
                <a:solidFill>
                  <a:srgbClr val="3D3D3D"/>
                </a:solidFill>
                <a:latin typeface="+mn-lt"/>
                <a:cs typeface="BentonSans Regular"/>
              </a:rPr>
              <a:t>tool</a:t>
            </a:r>
            <a:endParaRPr sz="1600" dirty="0">
              <a:latin typeface="+mn-lt"/>
              <a:cs typeface="BentonSans Regular"/>
            </a:endParaRPr>
          </a:p>
          <a:p>
            <a:pPr marL="697865" marR="574675" lvl="1" indent="-227965">
              <a:lnSpc>
                <a:spcPts val="1800"/>
              </a:lnSpc>
              <a:spcBef>
                <a:spcPts val="430"/>
              </a:spcBef>
              <a:buFont typeface="Arial"/>
              <a:buChar char="•"/>
              <a:tabLst>
                <a:tab pos="697865" algn="l"/>
                <a:tab pos="698500" algn="l"/>
              </a:tabLst>
            </a:pPr>
            <a:r>
              <a:rPr sz="1600" dirty="0">
                <a:solidFill>
                  <a:srgbClr val="3D3D3D"/>
                </a:solidFill>
                <a:latin typeface="+mn-lt"/>
                <a:cs typeface="BentonSans Regular"/>
              </a:rPr>
              <a:t>Easier</a:t>
            </a:r>
            <a:r>
              <a:rPr sz="1600" spc="-35" dirty="0">
                <a:solidFill>
                  <a:srgbClr val="3D3D3D"/>
                </a:solidFill>
                <a:latin typeface="+mn-lt"/>
                <a:cs typeface="BentonSans Regular"/>
              </a:rPr>
              <a:t> </a:t>
            </a:r>
            <a:r>
              <a:rPr sz="1600" dirty="0">
                <a:solidFill>
                  <a:srgbClr val="3D3D3D"/>
                </a:solidFill>
                <a:latin typeface="+mn-lt"/>
                <a:cs typeface="BentonSans Regular"/>
              </a:rPr>
              <a:t>to</a:t>
            </a:r>
            <a:r>
              <a:rPr sz="1600" spc="-20" dirty="0">
                <a:solidFill>
                  <a:srgbClr val="3D3D3D"/>
                </a:solidFill>
                <a:latin typeface="+mn-lt"/>
                <a:cs typeface="BentonSans Regular"/>
              </a:rPr>
              <a:t> </a:t>
            </a:r>
            <a:r>
              <a:rPr sz="1600" dirty="0">
                <a:solidFill>
                  <a:srgbClr val="3D3D3D"/>
                </a:solidFill>
                <a:latin typeface="+mn-lt"/>
                <a:cs typeface="BentonSans Regular"/>
              </a:rPr>
              <a:t>look</a:t>
            </a:r>
            <a:r>
              <a:rPr sz="1600" spc="-25" dirty="0">
                <a:solidFill>
                  <a:srgbClr val="3D3D3D"/>
                </a:solidFill>
                <a:latin typeface="+mn-lt"/>
                <a:cs typeface="BentonSans Regular"/>
              </a:rPr>
              <a:t> </a:t>
            </a:r>
            <a:r>
              <a:rPr sz="1600" dirty="0">
                <a:solidFill>
                  <a:srgbClr val="3D3D3D"/>
                </a:solidFill>
                <a:latin typeface="+mn-lt"/>
                <a:cs typeface="BentonSans Regular"/>
              </a:rPr>
              <a:t>at</a:t>
            </a:r>
            <a:r>
              <a:rPr sz="1600" spc="-25" dirty="0">
                <a:solidFill>
                  <a:srgbClr val="3D3D3D"/>
                </a:solidFill>
                <a:latin typeface="+mn-lt"/>
                <a:cs typeface="BentonSans Regular"/>
              </a:rPr>
              <a:t> </a:t>
            </a:r>
            <a:r>
              <a:rPr sz="1600" dirty="0">
                <a:solidFill>
                  <a:srgbClr val="3D3D3D"/>
                </a:solidFill>
                <a:latin typeface="+mn-lt"/>
                <a:cs typeface="BentonSans Regular"/>
              </a:rPr>
              <a:t>security</a:t>
            </a:r>
            <a:r>
              <a:rPr sz="1600" spc="-25" dirty="0">
                <a:solidFill>
                  <a:srgbClr val="3D3D3D"/>
                </a:solidFill>
                <a:latin typeface="+mn-lt"/>
                <a:cs typeface="BentonSans Regular"/>
              </a:rPr>
              <a:t> </a:t>
            </a:r>
            <a:r>
              <a:rPr sz="1600" dirty="0">
                <a:solidFill>
                  <a:srgbClr val="3D3D3D"/>
                </a:solidFill>
                <a:latin typeface="+mn-lt"/>
                <a:cs typeface="BentonSans Regular"/>
              </a:rPr>
              <a:t>groups</a:t>
            </a:r>
            <a:r>
              <a:rPr sz="1600" spc="-20" dirty="0">
                <a:solidFill>
                  <a:srgbClr val="3D3D3D"/>
                </a:solidFill>
                <a:latin typeface="+mn-lt"/>
                <a:cs typeface="BentonSans Regular"/>
              </a:rPr>
              <a:t> </a:t>
            </a:r>
            <a:r>
              <a:rPr sz="1600" dirty="0">
                <a:solidFill>
                  <a:srgbClr val="3D3D3D"/>
                </a:solidFill>
                <a:latin typeface="+mn-lt"/>
                <a:cs typeface="BentonSans Regular"/>
              </a:rPr>
              <a:t>on</a:t>
            </a:r>
            <a:r>
              <a:rPr sz="1600" spc="-20" dirty="0">
                <a:solidFill>
                  <a:srgbClr val="3D3D3D"/>
                </a:solidFill>
                <a:latin typeface="+mn-lt"/>
                <a:cs typeface="BentonSans Regular"/>
              </a:rPr>
              <a:t> </a:t>
            </a:r>
            <a:r>
              <a:rPr sz="1600" spc="-10" dirty="0">
                <a:solidFill>
                  <a:srgbClr val="3D3D3D"/>
                </a:solidFill>
                <a:latin typeface="+mn-lt"/>
                <a:cs typeface="BentonSans Regular"/>
              </a:rPr>
              <a:t>Horizon (IMHO)</a:t>
            </a:r>
            <a:endParaRPr sz="1600" dirty="0">
              <a:latin typeface="+mn-lt"/>
              <a:cs typeface="BentonSans Regular"/>
            </a:endParaRPr>
          </a:p>
          <a:p>
            <a:pPr marL="297815" indent="-285750">
              <a:lnSpc>
                <a:spcPct val="100000"/>
              </a:lnSpc>
              <a:spcBef>
                <a:spcPts val="730"/>
              </a:spcBef>
              <a:buFont typeface="Arial"/>
              <a:buChar char="•"/>
              <a:tabLst>
                <a:tab pos="297815" algn="l"/>
                <a:tab pos="298450" algn="l"/>
              </a:tabLst>
            </a:pPr>
            <a:r>
              <a:rPr sz="1600" spc="-10" dirty="0">
                <a:solidFill>
                  <a:srgbClr val="3D3D3D"/>
                </a:solidFill>
                <a:latin typeface="+mn-lt"/>
                <a:cs typeface="BentonSans Regular"/>
              </a:rPr>
              <a:t>Downsides:</a:t>
            </a:r>
            <a:endParaRPr sz="1600" dirty="0">
              <a:latin typeface="+mn-lt"/>
              <a:cs typeface="BentonSans Regular"/>
            </a:endParaRPr>
          </a:p>
          <a:p>
            <a:pPr marL="697865" lvl="1" indent="-227965">
              <a:lnSpc>
                <a:spcPct val="100000"/>
              </a:lnSpc>
              <a:spcBef>
                <a:spcPts val="285"/>
              </a:spcBef>
              <a:buFont typeface="Arial"/>
              <a:buChar char="•"/>
              <a:tabLst>
                <a:tab pos="697865" algn="l"/>
                <a:tab pos="698500" algn="l"/>
              </a:tabLst>
            </a:pPr>
            <a:r>
              <a:rPr sz="1600" dirty="0">
                <a:solidFill>
                  <a:srgbClr val="3D3D3D"/>
                </a:solidFill>
                <a:latin typeface="+mn-lt"/>
                <a:cs typeface="BentonSans Regular"/>
              </a:rPr>
              <a:t>considerably</a:t>
            </a:r>
            <a:r>
              <a:rPr sz="1600" spc="-35" dirty="0">
                <a:solidFill>
                  <a:srgbClr val="3D3D3D"/>
                </a:solidFill>
                <a:latin typeface="+mn-lt"/>
                <a:cs typeface="BentonSans Regular"/>
              </a:rPr>
              <a:t> </a:t>
            </a:r>
            <a:r>
              <a:rPr sz="1600" dirty="0">
                <a:solidFill>
                  <a:srgbClr val="3D3D3D"/>
                </a:solidFill>
                <a:latin typeface="+mn-lt"/>
                <a:cs typeface="BentonSans Regular"/>
              </a:rPr>
              <a:t>slower</a:t>
            </a:r>
            <a:r>
              <a:rPr sz="1600" spc="-30" dirty="0">
                <a:solidFill>
                  <a:srgbClr val="3D3D3D"/>
                </a:solidFill>
                <a:latin typeface="+mn-lt"/>
                <a:cs typeface="BentonSans Regular"/>
              </a:rPr>
              <a:t> </a:t>
            </a:r>
            <a:r>
              <a:rPr sz="1600" dirty="0">
                <a:solidFill>
                  <a:srgbClr val="3D3D3D"/>
                </a:solidFill>
                <a:latin typeface="+mn-lt"/>
                <a:cs typeface="BentonSans Regular"/>
              </a:rPr>
              <a:t>than</a:t>
            </a:r>
            <a:r>
              <a:rPr sz="1600" spc="-30" dirty="0">
                <a:solidFill>
                  <a:srgbClr val="3D3D3D"/>
                </a:solidFill>
                <a:latin typeface="+mn-lt"/>
                <a:cs typeface="BentonSans Regular"/>
              </a:rPr>
              <a:t> </a:t>
            </a:r>
            <a:r>
              <a:rPr sz="1600" dirty="0">
                <a:solidFill>
                  <a:srgbClr val="3D3D3D"/>
                </a:solidFill>
                <a:latin typeface="+mn-lt"/>
                <a:cs typeface="BentonSans Regular"/>
              </a:rPr>
              <a:t>using</a:t>
            </a:r>
            <a:r>
              <a:rPr sz="1600" spc="-25" dirty="0">
                <a:solidFill>
                  <a:srgbClr val="3D3D3D"/>
                </a:solidFill>
                <a:latin typeface="+mn-lt"/>
                <a:cs typeface="BentonSans Regular"/>
              </a:rPr>
              <a:t> CLI</a:t>
            </a:r>
            <a:endParaRPr sz="1600" dirty="0">
              <a:latin typeface="+mn-lt"/>
              <a:cs typeface="BentonSans Regular"/>
            </a:endParaRPr>
          </a:p>
          <a:p>
            <a:pPr marL="697865" lvl="1" indent="-227965">
              <a:lnSpc>
                <a:spcPct val="100000"/>
              </a:lnSpc>
              <a:spcBef>
                <a:spcPts val="290"/>
              </a:spcBef>
              <a:buFont typeface="Arial"/>
              <a:buChar char="•"/>
              <a:tabLst>
                <a:tab pos="697865" algn="l"/>
                <a:tab pos="698500" algn="l"/>
              </a:tabLst>
            </a:pPr>
            <a:r>
              <a:rPr sz="1600" dirty="0">
                <a:solidFill>
                  <a:srgbClr val="3D3D3D"/>
                </a:solidFill>
                <a:latin typeface="+mn-lt"/>
                <a:cs typeface="BentonSans Regular"/>
              </a:rPr>
              <a:t>not</a:t>
            </a:r>
            <a:r>
              <a:rPr sz="1600" spc="-45" dirty="0">
                <a:solidFill>
                  <a:srgbClr val="3D3D3D"/>
                </a:solidFill>
                <a:latin typeface="+mn-lt"/>
                <a:cs typeface="BentonSans Regular"/>
              </a:rPr>
              <a:t> </a:t>
            </a:r>
            <a:r>
              <a:rPr sz="1600" dirty="0">
                <a:solidFill>
                  <a:srgbClr val="3D3D3D"/>
                </a:solidFill>
                <a:latin typeface="+mn-lt"/>
                <a:cs typeface="BentonSans Regular"/>
              </a:rPr>
              <a:t>all</a:t>
            </a:r>
            <a:r>
              <a:rPr sz="1600" spc="-30" dirty="0">
                <a:solidFill>
                  <a:srgbClr val="3D3D3D"/>
                </a:solidFill>
                <a:latin typeface="+mn-lt"/>
                <a:cs typeface="BentonSans Regular"/>
              </a:rPr>
              <a:t> </a:t>
            </a:r>
            <a:r>
              <a:rPr sz="1600" spc="-10" dirty="0">
                <a:solidFill>
                  <a:srgbClr val="3D3D3D"/>
                </a:solidFill>
                <a:latin typeface="+mn-lt"/>
                <a:cs typeface="BentonSans Regular"/>
              </a:rPr>
              <a:t>features</a:t>
            </a:r>
            <a:r>
              <a:rPr sz="1600" spc="-25" dirty="0">
                <a:solidFill>
                  <a:srgbClr val="3D3D3D"/>
                </a:solidFill>
                <a:latin typeface="+mn-lt"/>
                <a:cs typeface="BentonSans Regular"/>
              </a:rPr>
              <a:t> </a:t>
            </a:r>
            <a:r>
              <a:rPr sz="1600" dirty="0">
                <a:solidFill>
                  <a:srgbClr val="3D3D3D"/>
                </a:solidFill>
                <a:latin typeface="+mn-lt"/>
                <a:cs typeface="BentonSans Regular"/>
              </a:rPr>
              <a:t>are</a:t>
            </a:r>
            <a:r>
              <a:rPr sz="1600" spc="-30" dirty="0">
                <a:solidFill>
                  <a:srgbClr val="3D3D3D"/>
                </a:solidFill>
                <a:latin typeface="+mn-lt"/>
                <a:cs typeface="BentonSans Regular"/>
              </a:rPr>
              <a:t> </a:t>
            </a:r>
            <a:r>
              <a:rPr sz="1600" dirty="0">
                <a:solidFill>
                  <a:srgbClr val="3D3D3D"/>
                </a:solidFill>
                <a:latin typeface="+mn-lt"/>
                <a:cs typeface="BentonSans Regular"/>
              </a:rPr>
              <a:t>present</a:t>
            </a:r>
            <a:r>
              <a:rPr sz="1600" spc="-35" dirty="0">
                <a:solidFill>
                  <a:srgbClr val="3D3D3D"/>
                </a:solidFill>
                <a:latin typeface="+mn-lt"/>
                <a:cs typeface="BentonSans Regular"/>
              </a:rPr>
              <a:t> </a:t>
            </a:r>
            <a:r>
              <a:rPr sz="1600" dirty="0">
                <a:solidFill>
                  <a:srgbClr val="3D3D3D"/>
                </a:solidFill>
                <a:latin typeface="+mn-lt"/>
                <a:cs typeface="BentonSans Regular"/>
              </a:rPr>
              <a:t>that</a:t>
            </a:r>
            <a:r>
              <a:rPr sz="1600" spc="-35" dirty="0">
                <a:solidFill>
                  <a:srgbClr val="3D3D3D"/>
                </a:solidFill>
                <a:latin typeface="+mn-lt"/>
                <a:cs typeface="BentonSans Regular"/>
              </a:rPr>
              <a:t> </a:t>
            </a:r>
            <a:r>
              <a:rPr sz="1600" dirty="0">
                <a:solidFill>
                  <a:srgbClr val="3D3D3D"/>
                </a:solidFill>
                <a:latin typeface="+mn-lt"/>
                <a:cs typeface="BentonSans Regular"/>
              </a:rPr>
              <a:t>are</a:t>
            </a:r>
            <a:r>
              <a:rPr sz="1600" spc="-30" dirty="0">
                <a:solidFill>
                  <a:srgbClr val="3D3D3D"/>
                </a:solidFill>
                <a:latin typeface="+mn-lt"/>
                <a:cs typeface="BentonSans Regular"/>
              </a:rPr>
              <a:t> </a:t>
            </a:r>
            <a:r>
              <a:rPr sz="1600" dirty="0">
                <a:solidFill>
                  <a:srgbClr val="3D3D3D"/>
                </a:solidFill>
                <a:latin typeface="+mn-lt"/>
                <a:cs typeface="BentonSans Regular"/>
              </a:rPr>
              <a:t>in</a:t>
            </a:r>
            <a:r>
              <a:rPr sz="1600" spc="-30" dirty="0">
                <a:solidFill>
                  <a:srgbClr val="3D3D3D"/>
                </a:solidFill>
                <a:latin typeface="+mn-lt"/>
                <a:cs typeface="BentonSans Regular"/>
              </a:rPr>
              <a:t> </a:t>
            </a:r>
            <a:r>
              <a:rPr sz="1600" spc="-25" dirty="0">
                <a:solidFill>
                  <a:srgbClr val="3D3D3D"/>
                </a:solidFill>
                <a:latin typeface="+mn-lt"/>
                <a:cs typeface="BentonSans Regular"/>
              </a:rPr>
              <a:t>CLI</a:t>
            </a:r>
            <a:endParaRPr sz="1600" dirty="0">
              <a:latin typeface="+mn-lt"/>
              <a:cs typeface="BentonSans Regular"/>
            </a:endParaRPr>
          </a:p>
          <a:p>
            <a:pPr marL="697865" lvl="1" indent="-227965">
              <a:lnSpc>
                <a:spcPct val="100000"/>
              </a:lnSpc>
              <a:spcBef>
                <a:spcPts val="360"/>
              </a:spcBef>
              <a:buFont typeface="Arial"/>
              <a:buChar char="•"/>
              <a:tabLst>
                <a:tab pos="697865" algn="l"/>
                <a:tab pos="698500" algn="l"/>
              </a:tabLst>
            </a:pPr>
            <a:r>
              <a:rPr sz="1600" dirty="0">
                <a:solidFill>
                  <a:srgbClr val="3D3D3D"/>
                </a:solidFill>
                <a:latin typeface="+mn-lt"/>
                <a:cs typeface="BentonSans Regular"/>
              </a:rPr>
              <a:t>can’t</a:t>
            </a:r>
            <a:r>
              <a:rPr sz="1600" spc="-30" dirty="0">
                <a:solidFill>
                  <a:srgbClr val="3D3D3D"/>
                </a:solidFill>
                <a:latin typeface="+mn-lt"/>
                <a:cs typeface="BentonSans Regular"/>
              </a:rPr>
              <a:t> </a:t>
            </a:r>
            <a:r>
              <a:rPr sz="1600" dirty="0">
                <a:solidFill>
                  <a:srgbClr val="3D3D3D"/>
                </a:solidFill>
                <a:latin typeface="+mn-lt"/>
                <a:cs typeface="BentonSans Regular"/>
              </a:rPr>
              <a:t>do</a:t>
            </a:r>
            <a:r>
              <a:rPr sz="1600" spc="-20" dirty="0">
                <a:solidFill>
                  <a:srgbClr val="3D3D3D"/>
                </a:solidFill>
                <a:latin typeface="+mn-lt"/>
                <a:cs typeface="BentonSans Regular"/>
              </a:rPr>
              <a:t> </a:t>
            </a:r>
            <a:r>
              <a:rPr sz="1600" dirty="0">
                <a:solidFill>
                  <a:srgbClr val="3D3D3D"/>
                </a:solidFill>
                <a:latin typeface="+mn-lt"/>
                <a:cs typeface="BentonSans Regular"/>
              </a:rPr>
              <a:t>things</a:t>
            </a:r>
            <a:r>
              <a:rPr sz="1600" spc="-15" dirty="0">
                <a:solidFill>
                  <a:srgbClr val="3D3D3D"/>
                </a:solidFill>
                <a:latin typeface="+mn-lt"/>
                <a:cs typeface="BentonSans Regular"/>
              </a:rPr>
              <a:t> </a:t>
            </a:r>
            <a:r>
              <a:rPr sz="1600" spc="-10" dirty="0">
                <a:solidFill>
                  <a:srgbClr val="3D3D3D"/>
                </a:solidFill>
                <a:latin typeface="+mn-lt"/>
                <a:cs typeface="BentonSans Regular"/>
              </a:rPr>
              <a:t>programmatically</a:t>
            </a:r>
            <a:endParaRPr sz="1600" dirty="0">
              <a:latin typeface="+mn-lt"/>
              <a:cs typeface="BentonSans Regular"/>
            </a:endParaRPr>
          </a:p>
        </p:txBody>
      </p:sp>
      <p:pic>
        <p:nvPicPr>
          <p:cNvPr id="4" name="object 4"/>
          <p:cNvPicPr/>
          <p:nvPr/>
        </p:nvPicPr>
        <p:blipFill>
          <a:blip r:embed="rId2" cstate="print"/>
          <a:stretch>
            <a:fillRect/>
          </a:stretch>
        </p:blipFill>
        <p:spPr>
          <a:xfrm>
            <a:off x="6429452" y="179616"/>
            <a:ext cx="2514735" cy="3444095"/>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pic>
        <p:nvPicPr>
          <p:cNvPr id="418" name="Google Shape;418;p25" descr="Graphical user interface, text, application&#10;&#10;Description automatically generated"/>
          <p:cNvPicPr preferRelativeResize="0"/>
          <p:nvPr/>
        </p:nvPicPr>
        <p:blipFill rotWithShape="1">
          <a:blip r:embed="rId3">
            <a:alphaModFix/>
          </a:blip>
          <a:srcRect/>
          <a:stretch/>
        </p:blipFill>
        <p:spPr>
          <a:xfrm>
            <a:off x="4029307" y="326184"/>
            <a:ext cx="4905072" cy="3310995"/>
          </a:xfrm>
          <a:prstGeom prst="rect">
            <a:avLst/>
          </a:prstGeom>
          <a:noFill/>
          <a:ln>
            <a:noFill/>
          </a:ln>
        </p:spPr>
      </p:pic>
      <p:sp>
        <p:nvSpPr>
          <p:cNvPr id="419" name="Google Shape;419;p25"/>
          <p:cNvSpPr txBox="1">
            <a:spLocks noGrp="1"/>
          </p:cNvSpPr>
          <p:nvPr>
            <p:ph type="title"/>
          </p:nvPr>
        </p:nvSpPr>
        <p:spPr>
          <a:xfrm>
            <a:off x="209621" y="84028"/>
            <a:ext cx="7886700" cy="993775"/>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DD0031"/>
              </a:buClr>
              <a:buSzPts val="2800"/>
              <a:buFont typeface="Arial"/>
              <a:buNone/>
            </a:pPr>
            <a:r>
              <a:rPr lang="en-US"/>
              <a:t>CACAO</a:t>
            </a:r>
            <a:endParaRPr/>
          </a:p>
        </p:txBody>
      </p:sp>
      <p:sp>
        <p:nvSpPr>
          <p:cNvPr id="420" name="Google Shape;420;p25"/>
          <p:cNvSpPr txBox="1"/>
          <p:nvPr/>
        </p:nvSpPr>
        <p:spPr>
          <a:xfrm>
            <a:off x="2202872" y="4478762"/>
            <a:ext cx="6839529"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u="sng">
                <a:solidFill>
                  <a:srgbClr val="BFBFBF"/>
                </a:solidFill>
                <a:latin typeface="Century Gothic"/>
                <a:ea typeface="Century Gothic"/>
                <a:cs typeface="Century Gothic"/>
                <a:sym typeface="Century Gothic"/>
                <a:hlinkClick r:id="rId4">
                  <a:extLst>
                    <a:ext uri="{A12FA001-AC4F-418D-AE19-62706E023703}">
                      <ahyp:hlinkClr xmlns:ahyp="http://schemas.microsoft.com/office/drawing/2018/hyperlinkcolor" val="tx"/>
                    </a:ext>
                  </a:extLst>
                </a:hlinkClick>
              </a:rPr>
              <a:t>https://cacao.jetstream-cloud.org</a:t>
            </a:r>
            <a:endParaRPr sz="1600">
              <a:solidFill>
                <a:srgbClr val="BFBFBF"/>
              </a:solidFill>
              <a:latin typeface="Century Gothic"/>
              <a:ea typeface="Century Gothic"/>
              <a:cs typeface="Century Gothic"/>
              <a:sym typeface="Century Gothic"/>
            </a:endParaRPr>
          </a:p>
        </p:txBody>
      </p:sp>
      <p:pic>
        <p:nvPicPr>
          <p:cNvPr id="421" name="Google Shape;421;p25" descr="Graphical user interface, application, website&#10;&#10;Description automatically generated"/>
          <p:cNvPicPr preferRelativeResize="0">
            <a:picLocks noGrp="1"/>
          </p:cNvPicPr>
          <p:nvPr>
            <p:ph type="body" idx="2"/>
          </p:nvPr>
        </p:nvPicPr>
        <p:blipFill rotWithShape="1">
          <a:blip r:embed="rId5">
            <a:alphaModFix/>
          </a:blip>
          <a:srcRect/>
          <a:stretch/>
        </p:blipFill>
        <p:spPr>
          <a:xfrm>
            <a:off x="293971" y="769054"/>
            <a:ext cx="4370484" cy="3587356"/>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20" dirty="0"/>
              <a:t>Exosphere</a:t>
            </a:r>
            <a:r>
              <a:rPr spc="-85" dirty="0"/>
              <a:t> </a:t>
            </a:r>
            <a:r>
              <a:rPr dirty="0"/>
              <a:t>GUI</a:t>
            </a:r>
            <a:r>
              <a:rPr spc="-70" dirty="0"/>
              <a:t> </a:t>
            </a:r>
            <a:r>
              <a:rPr spc="-10" dirty="0"/>
              <a:t>interface</a:t>
            </a:r>
          </a:p>
        </p:txBody>
      </p:sp>
      <p:sp>
        <p:nvSpPr>
          <p:cNvPr id="3" name="object 3"/>
          <p:cNvSpPr txBox="1"/>
          <p:nvPr/>
        </p:nvSpPr>
        <p:spPr>
          <a:xfrm>
            <a:off x="499590" y="1052067"/>
            <a:ext cx="5258435" cy="2716898"/>
          </a:xfrm>
          <a:prstGeom prst="rect">
            <a:avLst/>
          </a:prstGeom>
        </p:spPr>
        <p:txBody>
          <a:bodyPr vert="horz" wrap="square" lIns="0" tIns="109855" rIns="0" bIns="0" rtlCol="0">
            <a:spAutoFit/>
          </a:bodyPr>
          <a:lstStyle/>
          <a:p>
            <a:pPr marL="298450" indent="-286385">
              <a:lnSpc>
                <a:spcPct val="100000"/>
              </a:lnSpc>
              <a:spcBef>
                <a:spcPts val="865"/>
              </a:spcBef>
              <a:buFont typeface="Arial"/>
              <a:buChar char="•"/>
              <a:tabLst>
                <a:tab pos="298450" algn="l"/>
                <a:tab pos="299085" algn="l"/>
              </a:tabLst>
            </a:pPr>
            <a:r>
              <a:rPr lang="en-US" sz="1600" dirty="0">
                <a:solidFill>
                  <a:srgbClr val="3D3D3D"/>
                </a:solidFill>
                <a:latin typeface="+mn-lt"/>
                <a:cs typeface="BentonSans Regular"/>
              </a:rPr>
              <a:t>Primary Jetstream2 user interface</a:t>
            </a:r>
          </a:p>
          <a:p>
            <a:pPr marL="298450" indent="-286385">
              <a:lnSpc>
                <a:spcPct val="100000"/>
              </a:lnSpc>
              <a:spcBef>
                <a:spcPts val="865"/>
              </a:spcBef>
              <a:buFont typeface="Arial"/>
              <a:buChar char="•"/>
              <a:tabLst>
                <a:tab pos="298450" algn="l"/>
                <a:tab pos="299085" algn="l"/>
              </a:tabLst>
            </a:pPr>
            <a:r>
              <a:rPr sz="1600" dirty="0">
                <a:solidFill>
                  <a:srgbClr val="3D3D3D"/>
                </a:solidFill>
                <a:latin typeface="+mn-lt"/>
                <a:cs typeface="BentonSans"/>
              </a:rPr>
              <a:t>3rd</a:t>
            </a:r>
            <a:r>
              <a:rPr sz="1600" spc="-60" dirty="0">
                <a:solidFill>
                  <a:srgbClr val="3D3D3D"/>
                </a:solidFill>
                <a:latin typeface="+mn-lt"/>
                <a:cs typeface="BentonSans"/>
              </a:rPr>
              <a:t> </a:t>
            </a:r>
            <a:r>
              <a:rPr sz="1600" dirty="0">
                <a:solidFill>
                  <a:srgbClr val="3D3D3D"/>
                </a:solidFill>
                <a:latin typeface="+mn-lt"/>
                <a:cs typeface="BentonSans"/>
              </a:rPr>
              <a:t>party</a:t>
            </a:r>
            <a:r>
              <a:rPr sz="1600" spc="-50" dirty="0">
                <a:solidFill>
                  <a:srgbClr val="3D3D3D"/>
                </a:solidFill>
                <a:latin typeface="+mn-lt"/>
                <a:cs typeface="BentonSans"/>
              </a:rPr>
              <a:t> </a:t>
            </a:r>
            <a:r>
              <a:rPr sz="1600" dirty="0">
                <a:solidFill>
                  <a:srgbClr val="3D3D3D"/>
                </a:solidFill>
                <a:latin typeface="+mn-lt"/>
                <a:cs typeface="BentonSans"/>
              </a:rPr>
              <a:t>GUI</a:t>
            </a:r>
            <a:r>
              <a:rPr sz="1600" spc="-50" dirty="0">
                <a:solidFill>
                  <a:srgbClr val="3D3D3D"/>
                </a:solidFill>
                <a:latin typeface="+mn-lt"/>
                <a:cs typeface="BentonSans"/>
              </a:rPr>
              <a:t> </a:t>
            </a:r>
            <a:r>
              <a:rPr sz="1600" dirty="0">
                <a:solidFill>
                  <a:srgbClr val="3D3D3D"/>
                </a:solidFill>
                <a:latin typeface="+mn-lt"/>
                <a:cs typeface="BentonSans"/>
              </a:rPr>
              <a:t>interface</a:t>
            </a:r>
            <a:r>
              <a:rPr sz="1600" spc="-45" dirty="0">
                <a:solidFill>
                  <a:srgbClr val="3D3D3D"/>
                </a:solidFill>
                <a:latin typeface="+mn-lt"/>
                <a:cs typeface="BentonSans"/>
              </a:rPr>
              <a:t> </a:t>
            </a:r>
            <a:r>
              <a:rPr sz="1600" dirty="0">
                <a:solidFill>
                  <a:srgbClr val="3D3D3D"/>
                </a:solidFill>
                <a:latin typeface="+mn-lt"/>
                <a:cs typeface="BentonSans"/>
              </a:rPr>
              <a:t>for</a:t>
            </a:r>
            <a:r>
              <a:rPr sz="1600" spc="-50" dirty="0">
                <a:solidFill>
                  <a:srgbClr val="3D3D3D"/>
                </a:solidFill>
                <a:latin typeface="+mn-lt"/>
                <a:cs typeface="BentonSans"/>
              </a:rPr>
              <a:t> </a:t>
            </a:r>
            <a:r>
              <a:rPr sz="1600" dirty="0">
                <a:solidFill>
                  <a:srgbClr val="3D3D3D"/>
                </a:solidFill>
                <a:latin typeface="+mn-lt"/>
                <a:cs typeface="BentonSans"/>
              </a:rPr>
              <a:t>OpenStack</a:t>
            </a:r>
            <a:r>
              <a:rPr sz="1600" spc="-50" dirty="0">
                <a:solidFill>
                  <a:srgbClr val="3D3D3D"/>
                </a:solidFill>
                <a:latin typeface="+mn-lt"/>
                <a:cs typeface="BentonSans"/>
              </a:rPr>
              <a:t> </a:t>
            </a:r>
            <a:r>
              <a:rPr sz="1600" spc="-10" dirty="0">
                <a:solidFill>
                  <a:srgbClr val="3D3D3D"/>
                </a:solidFill>
                <a:latin typeface="+mn-lt"/>
                <a:cs typeface="BentonSans"/>
              </a:rPr>
              <a:t>clouds</a:t>
            </a:r>
            <a:endParaRPr sz="1600" dirty="0">
              <a:latin typeface="+mn-lt"/>
              <a:cs typeface="BentonSans Regular"/>
            </a:endParaRPr>
          </a:p>
          <a:p>
            <a:pPr marL="298450" marR="86995" indent="-285750">
              <a:lnSpc>
                <a:spcPts val="1800"/>
              </a:lnSpc>
              <a:spcBef>
                <a:spcPts val="930"/>
              </a:spcBef>
              <a:buFont typeface="Arial"/>
              <a:buChar char="•"/>
              <a:tabLst>
                <a:tab pos="298450" algn="l"/>
                <a:tab pos="299085" algn="l"/>
              </a:tabLst>
            </a:pPr>
            <a:r>
              <a:rPr sz="1600" spc="-10" dirty="0">
                <a:solidFill>
                  <a:srgbClr val="3D3D3D"/>
                </a:solidFill>
                <a:latin typeface="+mn-lt"/>
                <a:cs typeface="BentonSans"/>
              </a:rPr>
              <a:t>Developers</a:t>
            </a:r>
            <a:r>
              <a:rPr sz="1600" spc="-30" dirty="0">
                <a:solidFill>
                  <a:srgbClr val="3D3D3D"/>
                </a:solidFill>
                <a:latin typeface="+mn-lt"/>
                <a:cs typeface="BentonSans"/>
              </a:rPr>
              <a:t> </a:t>
            </a:r>
            <a:r>
              <a:rPr sz="1600" dirty="0">
                <a:solidFill>
                  <a:srgbClr val="3D3D3D"/>
                </a:solidFill>
                <a:latin typeface="+mn-lt"/>
                <a:cs typeface="BentonSans"/>
              </a:rPr>
              <a:t>have</a:t>
            </a:r>
            <a:r>
              <a:rPr sz="1600" spc="-25" dirty="0">
                <a:solidFill>
                  <a:srgbClr val="3D3D3D"/>
                </a:solidFill>
                <a:latin typeface="+mn-lt"/>
                <a:cs typeface="BentonSans"/>
              </a:rPr>
              <a:t> </a:t>
            </a:r>
            <a:r>
              <a:rPr sz="1600" dirty="0">
                <a:solidFill>
                  <a:srgbClr val="3D3D3D"/>
                </a:solidFill>
                <a:latin typeface="+mn-lt"/>
                <a:cs typeface="BentonSans"/>
              </a:rPr>
              <a:t>a</a:t>
            </a:r>
            <a:r>
              <a:rPr sz="1600" spc="-20" dirty="0">
                <a:solidFill>
                  <a:srgbClr val="3D3D3D"/>
                </a:solidFill>
                <a:latin typeface="+mn-lt"/>
                <a:cs typeface="BentonSans"/>
              </a:rPr>
              <a:t> </a:t>
            </a:r>
            <a:r>
              <a:rPr sz="1600" dirty="0">
                <a:solidFill>
                  <a:srgbClr val="3D3D3D"/>
                </a:solidFill>
                <a:latin typeface="+mn-lt"/>
                <a:cs typeface="BentonSans"/>
              </a:rPr>
              <a:t>past</a:t>
            </a:r>
            <a:r>
              <a:rPr sz="1600" spc="-30" dirty="0">
                <a:solidFill>
                  <a:srgbClr val="3D3D3D"/>
                </a:solidFill>
                <a:latin typeface="+mn-lt"/>
                <a:cs typeface="BentonSans"/>
              </a:rPr>
              <a:t> </a:t>
            </a:r>
            <a:r>
              <a:rPr sz="1600" dirty="0">
                <a:solidFill>
                  <a:srgbClr val="3D3D3D"/>
                </a:solidFill>
                <a:latin typeface="+mn-lt"/>
                <a:cs typeface="BentonSans"/>
              </a:rPr>
              <a:t>connection</a:t>
            </a:r>
            <a:r>
              <a:rPr sz="1600" spc="-25" dirty="0">
                <a:solidFill>
                  <a:srgbClr val="3D3D3D"/>
                </a:solidFill>
                <a:latin typeface="+mn-lt"/>
                <a:cs typeface="BentonSans"/>
              </a:rPr>
              <a:t> </a:t>
            </a:r>
            <a:r>
              <a:rPr sz="1600" dirty="0">
                <a:solidFill>
                  <a:srgbClr val="3D3D3D"/>
                </a:solidFill>
                <a:latin typeface="+mn-lt"/>
                <a:cs typeface="BentonSans"/>
              </a:rPr>
              <a:t>to</a:t>
            </a:r>
            <a:r>
              <a:rPr sz="1600" spc="-65" dirty="0">
                <a:solidFill>
                  <a:srgbClr val="3D3D3D"/>
                </a:solidFill>
                <a:latin typeface="+mn-lt"/>
                <a:cs typeface="BentonSans"/>
              </a:rPr>
              <a:t> </a:t>
            </a:r>
            <a:r>
              <a:rPr sz="1600" spc="-10" dirty="0">
                <a:solidFill>
                  <a:srgbClr val="3D3D3D"/>
                </a:solidFill>
                <a:latin typeface="+mn-lt"/>
                <a:cs typeface="BentonSans"/>
              </a:rPr>
              <a:t>Jetstream</a:t>
            </a:r>
            <a:r>
              <a:rPr sz="1600" spc="-25" dirty="0">
                <a:solidFill>
                  <a:srgbClr val="3D3D3D"/>
                </a:solidFill>
                <a:latin typeface="+mn-lt"/>
                <a:cs typeface="BentonSans"/>
              </a:rPr>
              <a:t> but </a:t>
            </a:r>
            <a:r>
              <a:rPr sz="1600" dirty="0">
                <a:solidFill>
                  <a:srgbClr val="3D3D3D"/>
                </a:solidFill>
                <a:latin typeface="+mn-lt"/>
                <a:cs typeface="BentonSans"/>
              </a:rPr>
              <a:t>are</a:t>
            </a:r>
            <a:r>
              <a:rPr sz="1600" spc="-40" dirty="0">
                <a:solidFill>
                  <a:srgbClr val="3D3D3D"/>
                </a:solidFill>
                <a:latin typeface="+mn-lt"/>
                <a:cs typeface="BentonSans"/>
              </a:rPr>
              <a:t> </a:t>
            </a:r>
            <a:r>
              <a:rPr sz="1600" dirty="0">
                <a:solidFill>
                  <a:srgbClr val="3D3D3D"/>
                </a:solidFill>
                <a:latin typeface="+mn-lt"/>
                <a:cs typeface="BentonSans"/>
              </a:rPr>
              <a:t>working</a:t>
            </a:r>
            <a:r>
              <a:rPr sz="1600" spc="-25" dirty="0">
                <a:solidFill>
                  <a:srgbClr val="3D3D3D"/>
                </a:solidFill>
                <a:latin typeface="+mn-lt"/>
                <a:cs typeface="BentonSans"/>
              </a:rPr>
              <a:t> </a:t>
            </a:r>
            <a:r>
              <a:rPr sz="1600" dirty="0">
                <a:solidFill>
                  <a:srgbClr val="3D3D3D"/>
                </a:solidFill>
                <a:latin typeface="+mn-lt"/>
                <a:cs typeface="BentonSans"/>
              </a:rPr>
              <a:t>with</a:t>
            </a:r>
            <a:r>
              <a:rPr sz="1600" spc="-25" dirty="0">
                <a:solidFill>
                  <a:srgbClr val="3D3D3D"/>
                </a:solidFill>
                <a:latin typeface="+mn-lt"/>
                <a:cs typeface="BentonSans"/>
              </a:rPr>
              <a:t> </a:t>
            </a:r>
            <a:r>
              <a:rPr sz="1600" dirty="0">
                <a:solidFill>
                  <a:srgbClr val="3D3D3D"/>
                </a:solidFill>
                <a:latin typeface="+mn-lt"/>
                <a:cs typeface="BentonSans"/>
              </a:rPr>
              <a:t>multiple</a:t>
            </a:r>
            <a:r>
              <a:rPr sz="1600" spc="-25" dirty="0">
                <a:solidFill>
                  <a:srgbClr val="3D3D3D"/>
                </a:solidFill>
                <a:latin typeface="+mn-lt"/>
                <a:cs typeface="BentonSans"/>
              </a:rPr>
              <a:t> </a:t>
            </a:r>
            <a:r>
              <a:rPr sz="1600" dirty="0">
                <a:solidFill>
                  <a:srgbClr val="3D3D3D"/>
                </a:solidFill>
                <a:latin typeface="+mn-lt"/>
                <a:cs typeface="BentonSans"/>
              </a:rPr>
              <a:t>cloud</a:t>
            </a:r>
            <a:r>
              <a:rPr sz="1600" spc="-25" dirty="0">
                <a:solidFill>
                  <a:srgbClr val="3D3D3D"/>
                </a:solidFill>
                <a:latin typeface="+mn-lt"/>
                <a:cs typeface="BentonSans"/>
              </a:rPr>
              <a:t> </a:t>
            </a:r>
            <a:r>
              <a:rPr sz="1600" spc="-10" dirty="0">
                <a:solidFill>
                  <a:srgbClr val="3D3D3D"/>
                </a:solidFill>
                <a:latin typeface="+mn-lt"/>
                <a:cs typeface="BentonSans"/>
              </a:rPr>
              <a:t>providers</a:t>
            </a:r>
            <a:endParaRPr sz="1600" dirty="0">
              <a:latin typeface="+mn-lt"/>
              <a:cs typeface="BentonSans Regular"/>
            </a:endParaRPr>
          </a:p>
          <a:p>
            <a:pPr marL="298450" marR="5080" indent="-285750">
              <a:lnSpc>
                <a:spcPct val="91200"/>
              </a:lnSpc>
              <a:spcBef>
                <a:spcPts val="919"/>
              </a:spcBef>
              <a:buFont typeface="Arial"/>
              <a:buChar char="•"/>
              <a:tabLst>
                <a:tab pos="298450" algn="l"/>
                <a:tab pos="299085" algn="l"/>
              </a:tabLst>
            </a:pPr>
            <a:r>
              <a:rPr sz="1600" dirty="0">
                <a:solidFill>
                  <a:srgbClr val="3D3D3D"/>
                </a:solidFill>
                <a:latin typeface="+mn-lt"/>
                <a:cs typeface="BentonSans"/>
              </a:rPr>
              <a:t>Attempting</a:t>
            </a:r>
            <a:r>
              <a:rPr sz="1600" spc="-50" dirty="0">
                <a:solidFill>
                  <a:srgbClr val="3D3D3D"/>
                </a:solidFill>
                <a:latin typeface="+mn-lt"/>
                <a:cs typeface="BentonSans"/>
              </a:rPr>
              <a:t> </a:t>
            </a:r>
            <a:r>
              <a:rPr sz="1600" dirty="0">
                <a:solidFill>
                  <a:srgbClr val="3D3D3D"/>
                </a:solidFill>
                <a:latin typeface="+mn-lt"/>
                <a:cs typeface="BentonSans"/>
              </a:rPr>
              <a:t>to</a:t>
            </a:r>
            <a:r>
              <a:rPr sz="1600" spc="-40" dirty="0">
                <a:solidFill>
                  <a:srgbClr val="3D3D3D"/>
                </a:solidFill>
                <a:latin typeface="+mn-lt"/>
                <a:cs typeface="BentonSans"/>
              </a:rPr>
              <a:t> </a:t>
            </a:r>
            <a:r>
              <a:rPr sz="1600" dirty="0">
                <a:solidFill>
                  <a:srgbClr val="3D3D3D"/>
                </a:solidFill>
                <a:latin typeface="+mn-lt"/>
                <a:cs typeface="BentonSans"/>
              </a:rPr>
              <a:t>fill</a:t>
            </a:r>
            <a:r>
              <a:rPr sz="1600" spc="-45" dirty="0">
                <a:solidFill>
                  <a:srgbClr val="3D3D3D"/>
                </a:solidFill>
                <a:latin typeface="+mn-lt"/>
                <a:cs typeface="BentonSans"/>
              </a:rPr>
              <a:t> </a:t>
            </a:r>
            <a:r>
              <a:rPr sz="1600" dirty="0">
                <a:solidFill>
                  <a:srgbClr val="3D3D3D"/>
                </a:solidFill>
                <a:latin typeface="+mn-lt"/>
                <a:cs typeface="BentonSans"/>
              </a:rPr>
              <a:t>the</a:t>
            </a:r>
            <a:r>
              <a:rPr sz="1600" spc="-40" dirty="0">
                <a:solidFill>
                  <a:srgbClr val="3D3D3D"/>
                </a:solidFill>
                <a:latin typeface="+mn-lt"/>
                <a:cs typeface="BentonSans"/>
              </a:rPr>
              <a:t> </a:t>
            </a:r>
            <a:r>
              <a:rPr sz="1600" dirty="0">
                <a:solidFill>
                  <a:srgbClr val="3D3D3D"/>
                </a:solidFill>
                <a:latin typeface="+mn-lt"/>
                <a:cs typeface="BentonSans"/>
              </a:rPr>
              <a:t>gap</a:t>
            </a:r>
            <a:r>
              <a:rPr sz="1600" spc="-40" dirty="0">
                <a:solidFill>
                  <a:srgbClr val="3D3D3D"/>
                </a:solidFill>
                <a:latin typeface="+mn-lt"/>
                <a:cs typeface="BentonSans"/>
              </a:rPr>
              <a:t> </a:t>
            </a:r>
            <a:r>
              <a:rPr sz="1600" dirty="0">
                <a:solidFill>
                  <a:srgbClr val="3D3D3D"/>
                </a:solidFill>
                <a:latin typeface="+mn-lt"/>
                <a:cs typeface="BentonSans"/>
              </a:rPr>
              <a:t>between</a:t>
            </a:r>
            <a:r>
              <a:rPr sz="1600" spc="-45" dirty="0">
                <a:solidFill>
                  <a:srgbClr val="3D3D3D"/>
                </a:solidFill>
                <a:latin typeface="+mn-lt"/>
                <a:cs typeface="BentonSans"/>
              </a:rPr>
              <a:t> </a:t>
            </a:r>
            <a:r>
              <a:rPr sz="1600" dirty="0">
                <a:solidFill>
                  <a:srgbClr val="3D3D3D"/>
                </a:solidFill>
                <a:latin typeface="+mn-lt"/>
                <a:cs typeface="BentonSans"/>
              </a:rPr>
              <a:t>interfaces</a:t>
            </a:r>
            <a:r>
              <a:rPr sz="1600" spc="-35" dirty="0">
                <a:solidFill>
                  <a:srgbClr val="3D3D3D"/>
                </a:solidFill>
                <a:latin typeface="+mn-lt"/>
                <a:cs typeface="BentonSans"/>
              </a:rPr>
              <a:t> </a:t>
            </a:r>
            <a:r>
              <a:rPr sz="1600" dirty="0">
                <a:solidFill>
                  <a:srgbClr val="3D3D3D"/>
                </a:solidFill>
                <a:latin typeface="+mn-lt"/>
                <a:cs typeface="BentonSans"/>
              </a:rPr>
              <a:t>built</a:t>
            </a:r>
            <a:r>
              <a:rPr sz="1600" spc="-40" dirty="0">
                <a:solidFill>
                  <a:srgbClr val="3D3D3D"/>
                </a:solidFill>
                <a:latin typeface="+mn-lt"/>
                <a:cs typeface="BentonSans"/>
              </a:rPr>
              <a:t> </a:t>
            </a:r>
            <a:r>
              <a:rPr sz="1600" spc="-25" dirty="0">
                <a:solidFill>
                  <a:srgbClr val="3D3D3D"/>
                </a:solidFill>
                <a:latin typeface="+mn-lt"/>
                <a:cs typeface="BentonSans"/>
              </a:rPr>
              <a:t>for </a:t>
            </a:r>
            <a:r>
              <a:rPr sz="1600" spc="-10" dirty="0">
                <a:solidFill>
                  <a:srgbClr val="3D3D3D"/>
                </a:solidFill>
                <a:latin typeface="+mn-lt"/>
                <a:cs typeface="BentonSans"/>
              </a:rPr>
              <a:t>system</a:t>
            </a:r>
            <a:r>
              <a:rPr sz="1600" spc="-20" dirty="0">
                <a:solidFill>
                  <a:srgbClr val="3D3D3D"/>
                </a:solidFill>
                <a:latin typeface="+mn-lt"/>
                <a:cs typeface="BentonSans"/>
              </a:rPr>
              <a:t> </a:t>
            </a:r>
            <a:r>
              <a:rPr sz="1600" spc="-10" dirty="0">
                <a:solidFill>
                  <a:srgbClr val="3D3D3D"/>
                </a:solidFill>
                <a:latin typeface="+mn-lt"/>
                <a:cs typeface="BentonSans"/>
              </a:rPr>
              <a:t>administrators</a:t>
            </a:r>
            <a:r>
              <a:rPr sz="1600" spc="-5" dirty="0">
                <a:solidFill>
                  <a:srgbClr val="3D3D3D"/>
                </a:solidFill>
                <a:latin typeface="+mn-lt"/>
                <a:cs typeface="BentonSans"/>
              </a:rPr>
              <a:t> </a:t>
            </a:r>
            <a:r>
              <a:rPr sz="1600" dirty="0">
                <a:solidFill>
                  <a:srgbClr val="3D3D3D"/>
                </a:solidFill>
                <a:latin typeface="+mn-lt"/>
                <a:cs typeface="BentonSans"/>
              </a:rPr>
              <a:t>like</a:t>
            </a:r>
            <a:r>
              <a:rPr sz="1600" spc="-10" dirty="0">
                <a:solidFill>
                  <a:srgbClr val="3D3D3D"/>
                </a:solidFill>
                <a:latin typeface="+mn-lt"/>
                <a:cs typeface="BentonSans"/>
              </a:rPr>
              <a:t> </a:t>
            </a:r>
            <a:r>
              <a:rPr sz="1600" dirty="0">
                <a:solidFill>
                  <a:srgbClr val="3D3D3D"/>
                </a:solidFill>
                <a:latin typeface="+mn-lt"/>
                <a:cs typeface="BentonSans"/>
              </a:rPr>
              <a:t>OpenStack</a:t>
            </a:r>
            <a:r>
              <a:rPr sz="1600" spc="-20" dirty="0">
                <a:solidFill>
                  <a:srgbClr val="3D3D3D"/>
                </a:solidFill>
                <a:latin typeface="+mn-lt"/>
                <a:cs typeface="BentonSans"/>
              </a:rPr>
              <a:t> </a:t>
            </a:r>
            <a:r>
              <a:rPr sz="1600" spc="-10" dirty="0">
                <a:solidFill>
                  <a:srgbClr val="3D3D3D"/>
                </a:solidFill>
                <a:latin typeface="+mn-lt"/>
                <a:cs typeface="BentonSans"/>
              </a:rPr>
              <a:t>Horizon,</a:t>
            </a:r>
            <a:r>
              <a:rPr sz="1600" spc="-50" dirty="0">
                <a:solidFill>
                  <a:srgbClr val="3D3D3D"/>
                </a:solidFill>
                <a:latin typeface="+mn-lt"/>
                <a:cs typeface="BentonSans"/>
              </a:rPr>
              <a:t> </a:t>
            </a:r>
            <a:r>
              <a:rPr sz="1600" spc="-25" dirty="0">
                <a:solidFill>
                  <a:srgbClr val="3D3D3D"/>
                </a:solidFill>
                <a:latin typeface="+mn-lt"/>
                <a:cs typeface="BentonSans"/>
              </a:rPr>
              <a:t>and </a:t>
            </a:r>
            <a:r>
              <a:rPr sz="1600" spc="-10" dirty="0">
                <a:solidFill>
                  <a:srgbClr val="3D3D3D"/>
                </a:solidFill>
                <a:latin typeface="+mn-lt"/>
                <a:cs typeface="BentonSans"/>
              </a:rPr>
              <a:t>intuitive-</a:t>
            </a:r>
            <a:r>
              <a:rPr sz="1600" spc="-20" dirty="0">
                <a:solidFill>
                  <a:srgbClr val="3D3D3D"/>
                </a:solidFill>
                <a:latin typeface="+mn-lt"/>
                <a:cs typeface="BentonSans"/>
              </a:rPr>
              <a:t>but-</a:t>
            </a:r>
            <a:r>
              <a:rPr sz="1600" dirty="0">
                <a:solidFill>
                  <a:srgbClr val="3D3D3D"/>
                </a:solidFill>
                <a:latin typeface="+mn-lt"/>
                <a:cs typeface="BentonSans"/>
              </a:rPr>
              <a:t>proprietary</a:t>
            </a:r>
            <a:r>
              <a:rPr sz="1600" spc="-35" dirty="0">
                <a:solidFill>
                  <a:srgbClr val="3D3D3D"/>
                </a:solidFill>
                <a:latin typeface="+mn-lt"/>
                <a:cs typeface="BentonSans"/>
              </a:rPr>
              <a:t> </a:t>
            </a:r>
            <a:r>
              <a:rPr sz="1600" dirty="0">
                <a:solidFill>
                  <a:srgbClr val="3D3D3D"/>
                </a:solidFill>
                <a:latin typeface="+mn-lt"/>
                <a:cs typeface="BentonSans"/>
              </a:rPr>
              <a:t>services</a:t>
            </a:r>
            <a:r>
              <a:rPr sz="1600" spc="-10" dirty="0">
                <a:solidFill>
                  <a:srgbClr val="3D3D3D"/>
                </a:solidFill>
                <a:latin typeface="+mn-lt"/>
                <a:cs typeface="BentonSans"/>
              </a:rPr>
              <a:t> </a:t>
            </a:r>
            <a:r>
              <a:rPr sz="1600" dirty="0">
                <a:solidFill>
                  <a:srgbClr val="3D3D3D"/>
                </a:solidFill>
                <a:latin typeface="+mn-lt"/>
                <a:cs typeface="BentonSans"/>
              </a:rPr>
              <a:t>like</a:t>
            </a:r>
            <a:r>
              <a:rPr sz="1600" spc="-15" dirty="0">
                <a:solidFill>
                  <a:srgbClr val="3D3D3D"/>
                </a:solidFill>
                <a:latin typeface="+mn-lt"/>
                <a:cs typeface="BentonSans"/>
              </a:rPr>
              <a:t> </a:t>
            </a:r>
            <a:r>
              <a:rPr sz="1600" spc="-10" dirty="0">
                <a:solidFill>
                  <a:srgbClr val="3D3D3D"/>
                </a:solidFill>
                <a:latin typeface="+mn-lt"/>
                <a:cs typeface="BentonSans"/>
              </a:rPr>
              <a:t>DigitalOcean</a:t>
            </a:r>
            <a:endParaRPr sz="1600" dirty="0">
              <a:latin typeface="+mn-lt"/>
              <a:cs typeface="BentonSans Regular"/>
            </a:endParaRPr>
          </a:p>
          <a:p>
            <a:pPr marL="297815" indent="-285750">
              <a:lnSpc>
                <a:spcPct val="100000"/>
              </a:lnSpc>
              <a:spcBef>
                <a:spcPts val="770"/>
              </a:spcBef>
              <a:buFont typeface="Arial"/>
              <a:buChar char="•"/>
              <a:tabLst>
                <a:tab pos="297815" algn="l"/>
                <a:tab pos="298450" algn="l"/>
              </a:tabLst>
            </a:pPr>
            <a:r>
              <a:rPr sz="1600" dirty="0">
                <a:solidFill>
                  <a:srgbClr val="3D3D3D"/>
                </a:solidFill>
                <a:latin typeface="+mn-lt"/>
                <a:cs typeface="BentonSans"/>
              </a:rPr>
              <a:t>More</a:t>
            </a:r>
            <a:r>
              <a:rPr sz="1600" spc="-30" dirty="0">
                <a:solidFill>
                  <a:srgbClr val="3D3D3D"/>
                </a:solidFill>
                <a:latin typeface="+mn-lt"/>
                <a:cs typeface="BentonSans"/>
              </a:rPr>
              <a:t> </a:t>
            </a:r>
            <a:r>
              <a:rPr sz="1600" dirty="0">
                <a:solidFill>
                  <a:srgbClr val="3D3D3D"/>
                </a:solidFill>
                <a:latin typeface="+mn-lt"/>
                <a:cs typeface="BentonSans"/>
              </a:rPr>
              <a:t>about</a:t>
            </a:r>
            <a:r>
              <a:rPr sz="1600" spc="-30" dirty="0">
                <a:solidFill>
                  <a:srgbClr val="3D3D3D"/>
                </a:solidFill>
                <a:latin typeface="+mn-lt"/>
                <a:cs typeface="BentonSans"/>
              </a:rPr>
              <a:t> </a:t>
            </a:r>
            <a:r>
              <a:rPr sz="1600" spc="-10" dirty="0">
                <a:solidFill>
                  <a:srgbClr val="3D3D3D"/>
                </a:solidFill>
                <a:latin typeface="+mn-lt"/>
                <a:cs typeface="BentonSans"/>
              </a:rPr>
              <a:t>Exosphere:</a:t>
            </a:r>
            <a:endParaRPr sz="1600" dirty="0">
              <a:latin typeface="+mn-lt"/>
              <a:cs typeface="BentonSans Regular"/>
            </a:endParaRPr>
          </a:p>
          <a:p>
            <a:pPr marL="697865" lvl="1" indent="-227965">
              <a:lnSpc>
                <a:spcPct val="100000"/>
              </a:lnSpc>
              <a:spcBef>
                <a:spcPts val="285"/>
              </a:spcBef>
              <a:buClr>
                <a:srgbClr val="3D3D3D"/>
              </a:buClr>
              <a:buFont typeface="Arial"/>
              <a:buChar char="•"/>
              <a:tabLst>
                <a:tab pos="697865" algn="l"/>
                <a:tab pos="698500" algn="l"/>
              </a:tabLst>
            </a:pPr>
            <a:r>
              <a:rPr sz="1600" u="sng" spc="-20" dirty="0">
                <a:solidFill>
                  <a:srgbClr val="0563C1"/>
                </a:solidFill>
                <a:uFill>
                  <a:solidFill>
                    <a:srgbClr val="0563C1"/>
                  </a:solidFill>
                </a:uFill>
                <a:latin typeface="+mn-lt"/>
                <a:cs typeface="BentonSans"/>
              </a:rPr>
              <a:t>https://gitlab.com/exosphere/exosphere</a:t>
            </a:r>
            <a:endParaRPr sz="1600" dirty="0">
              <a:latin typeface="+mn-lt"/>
              <a:cs typeface="BentonSans Regular"/>
            </a:endParaRPr>
          </a:p>
        </p:txBody>
      </p:sp>
      <p:pic>
        <p:nvPicPr>
          <p:cNvPr id="4" name="object 4"/>
          <p:cNvPicPr/>
          <p:nvPr/>
        </p:nvPicPr>
        <p:blipFill>
          <a:blip r:embed="rId2" cstate="print"/>
          <a:stretch>
            <a:fillRect/>
          </a:stretch>
        </p:blipFill>
        <p:spPr>
          <a:xfrm>
            <a:off x="7032487" y="496316"/>
            <a:ext cx="1690253" cy="1690249"/>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sp>
        <p:nvSpPr>
          <p:cNvPr id="409" name="Google Shape;409;p24"/>
          <p:cNvSpPr txBox="1">
            <a:spLocks noGrp="1"/>
          </p:cNvSpPr>
          <p:nvPr>
            <p:ph type="title"/>
          </p:nvPr>
        </p:nvSpPr>
        <p:spPr>
          <a:xfrm>
            <a:off x="209621" y="84028"/>
            <a:ext cx="7886700" cy="993775"/>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DD0031"/>
              </a:buClr>
              <a:buSzPts val="2800"/>
              <a:buFont typeface="Arial"/>
              <a:buNone/>
            </a:pPr>
            <a:r>
              <a:rPr lang="en-US"/>
              <a:t>Exosphere</a:t>
            </a:r>
            <a:endParaRPr/>
          </a:p>
        </p:txBody>
      </p:sp>
      <p:sp>
        <p:nvSpPr>
          <p:cNvPr id="410" name="Google Shape;410;p24"/>
          <p:cNvSpPr txBox="1"/>
          <p:nvPr/>
        </p:nvSpPr>
        <p:spPr>
          <a:xfrm>
            <a:off x="2202872" y="4478762"/>
            <a:ext cx="6839529"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u="sng">
                <a:solidFill>
                  <a:srgbClr val="BFBFBF"/>
                </a:solidFill>
                <a:latin typeface="Century Gothic"/>
                <a:ea typeface="Century Gothic"/>
                <a:cs typeface="Century Gothic"/>
                <a:sym typeface="Century Gothic"/>
                <a:hlinkClick r:id="rId3">
                  <a:extLst>
                    <a:ext uri="{A12FA001-AC4F-418D-AE19-62706E023703}">
                      <ahyp:hlinkClr xmlns:ahyp="http://schemas.microsoft.com/office/drawing/2018/hyperlinkcolor" val="tx"/>
                    </a:ext>
                  </a:extLst>
                </a:hlinkClick>
              </a:rPr>
              <a:t>https://exosphere.Jetstream-cloud.org</a:t>
            </a:r>
            <a:r>
              <a:rPr lang="en-US" sz="1600">
                <a:solidFill>
                  <a:srgbClr val="BFBFBF"/>
                </a:solidFill>
                <a:latin typeface="Century Gothic"/>
                <a:ea typeface="Century Gothic"/>
                <a:cs typeface="Century Gothic"/>
                <a:sym typeface="Century Gothic"/>
              </a:rPr>
              <a:t> or try.exosphere.app</a:t>
            </a:r>
            <a:endParaRPr sz="1600">
              <a:solidFill>
                <a:srgbClr val="BFBFBF"/>
              </a:solidFill>
              <a:latin typeface="Century Gothic"/>
              <a:ea typeface="Century Gothic"/>
              <a:cs typeface="Century Gothic"/>
              <a:sym typeface="Century Gothic"/>
            </a:endParaRPr>
          </a:p>
        </p:txBody>
      </p:sp>
      <p:pic>
        <p:nvPicPr>
          <p:cNvPr id="411" name="Google Shape;411;p24" descr="Graphical user interface, website&#10;&#10;Description automatically generated"/>
          <p:cNvPicPr preferRelativeResize="0"/>
          <p:nvPr/>
        </p:nvPicPr>
        <p:blipFill rotWithShape="1">
          <a:blip r:embed="rId4">
            <a:alphaModFix/>
          </a:blip>
          <a:srcRect t="10415" r="3927" b="6625"/>
          <a:stretch/>
        </p:blipFill>
        <p:spPr>
          <a:xfrm>
            <a:off x="36944" y="945436"/>
            <a:ext cx="4405745" cy="3441171"/>
          </a:xfrm>
          <a:prstGeom prst="rect">
            <a:avLst/>
          </a:prstGeom>
          <a:noFill/>
          <a:ln>
            <a:noFill/>
          </a:ln>
        </p:spPr>
      </p:pic>
      <p:pic>
        <p:nvPicPr>
          <p:cNvPr id="412" name="Google Shape;412;p24" descr="Graphical user interface, website&#10;&#10;Description automatically generated"/>
          <p:cNvPicPr preferRelativeResize="0">
            <a:picLocks noGrp="1"/>
          </p:cNvPicPr>
          <p:nvPr>
            <p:ph type="body" idx="2"/>
          </p:nvPr>
        </p:nvPicPr>
        <p:blipFill rotWithShape="1">
          <a:blip r:embed="rId5">
            <a:alphaModFix/>
          </a:blip>
          <a:srcRect t="7263" r="2382"/>
          <a:stretch/>
        </p:blipFill>
        <p:spPr>
          <a:xfrm>
            <a:off x="4539464" y="517812"/>
            <a:ext cx="4539881" cy="386879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BA2BFB-159A-F74B-86EF-1AD61894E82C}"/>
              </a:ext>
            </a:extLst>
          </p:cNvPr>
          <p:cNvSpPr>
            <a:spLocks noGrp="1"/>
          </p:cNvSpPr>
          <p:nvPr>
            <p:ph type="title"/>
          </p:nvPr>
        </p:nvSpPr>
        <p:spPr/>
        <p:txBody>
          <a:bodyPr/>
          <a:lstStyle/>
          <a:p>
            <a:r>
              <a:rPr lang="en-US" dirty="0"/>
              <a:t>Using and preserving VMs</a:t>
            </a:r>
          </a:p>
        </p:txBody>
      </p:sp>
      <p:sp>
        <p:nvSpPr>
          <p:cNvPr id="3" name="Content Placeholder 2">
            <a:extLst>
              <a:ext uri="{FF2B5EF4-FFF2-40B4-BE49-F238E27FC236}">
                <a16:creationId xmlns:a16="http://schemas.microsoft.com/office/drawing/2014/main" id="{E298B5C4-A827-6249-8896-425534D2A740}"/>
              </a:ext>
            </a:extLst>
          </p:cNvPr>
          <p:cNvSpPr>
            <a:spLocks noGrp="1"/>
          </p:cNvSpPr>
          <p:nvPr>
            <p:ph sz="half" idx="1"/>
          </p:nvPr>
        </p:nvSpPr>
        <p:spPr>
          <a:xfrm>
            <a:off x="917408" y="1192137"/>
            <a:ext cx="6869430" cy="2759225"/>
          </a:xfrm>
        </p:spPr>
        <p:txBody>
          <a:bodyPr/>
          <a:lstStyle/>
          <a:p>
            <a:pPr marL="285750" indent="-285750">
              <a:buFont typeface="Arial" panose="020B0604020202020204" pitchFamily="34" charset="0"/>
              <a:buChar char="•"/>
            </a:pPr>
            <a:r>
              <a:rPr lang="en-US" sz="2000" dirty="0">
                <a:solidFill>
                  <a:schemeClr val="tx1"/>
                </a:solidFill>
              </a:rPr>
              <a:t>You can install just about anything*</a:t>
            </a:r>
          </a:p>
          <a:p>
            <a:pPr marL="742950" lvl="1" indent="-285750">
              <a:buFont typeface="Arial" panose="020B0604020202020204" pitchFamily="34" charset="0"/>
              <a:buChar char="•"/>
            </a:pPr>
            <a:r>
              <a:rPr lang="en-US" sz="2000" dirty="0">
                <a:solidFill>
                  <a:schemeClr val="tx1"/>
                </a:solidFill>
              </a:rPr>
              <a:t>But generally limited to Linux**</a:t>
            </a:r>
          </a:p>
          <a:p>
            <a:pPr marL="285750" indent="-285750">
              <a:buFont typeface="Arial" panose="020B0604020202020204" pitchFamily="34" charset="0"/>
              <a:buChar char="•"/>
            </a:pPr>
            <a:r>
              <a:rPr lang="en-US" sz="2000" dirty="0">
                <a:solidFill>
                  <a:schemeClr val="tx1"/>
                </a:solidFill>
              </a:rPr>
              <a:t>Snapshots are fairly simple and easily shared with your allocation</a:t>
            </a:r>
          </a:p>
          <a:p>
            <a:pPr marL="285750" indent="-285750">
              <a:buFont typeface="Arial" panose="020B0604020202020204" pitchFamily="34" charset="0"/>
              <a:buChar char="•"/>
            </a:pPr>
            <a:r>
              <a:rPr lang="en-US" sz="2000" dirty="0">
                <a:solidFill>
                  <a:schemeClr val="tx1"/>
                </a:solidFill>
              </a:rPr>
              <a:t>One general practice is often to pull from Git(hub/lab) or pull a container</a:t>
            </a:r>
          </a:p>
          <a:p>
            <a:pPr marL="285750" indent="-285750">
              <a:buFont typeface="Arial" panose="020B0604020202020204" pitchFamily="34" charset="0"/>
              <a:buChar char="•"/>
            </a:pPr>
            <a:endParaRPr lang="en-US" dirty="0"/>
          </a:p>
          <a:p>
            <a:r>
              <a:rPr lang="en-US" dirty="0"/>
              <a:t>* Standard warnings about licensed software here.</a:t>
            </a:r>
          </a:p>
          <a:p>
            <a:r>
              <a:rPr lang="en-US" dirty="0"/>
              <a:t>** Here there be dragons.</a:t>
            </a:r>
          </a:p>
        </p:txBody>
      </p:sp>
    </p:spTree>
    <p:extLst>
      <p:ext uri="{BB962C8B-B14F-4D97-AF65-F5344CB8AC3E}">
        <p14:creationId xmlns:p14="http://schemas.microsoft.com/office/powerpoint/2010/main" val="110928271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07389" y="501220"/>
            <a:ext cx="6742281" cy="456535"/>
          </a:xfrm>
          <a:prstGeom prst="rect">
            <a:avLst/>
          </a:prstGeom>
        </p:spPr>
        <p:txBody>
          <a:bodyPr vert="horz" wrap="square" lIns="0" tIns="12700" rIns="0" bIns="0" rtlCol="0">
            <a:spAutoFit/>
          </a:bodyPr>
          <a:lstStyle/>
          <a:p>
            <a:pPr marL="12700">
              <a:lnSpc>
                <a:spcPct val="100000"/>
              </a:lnSpc>
              <a:spcBef>
                <a:spcPts val="100"/>
              </a:spcBef>
            </a:pPr>
            <a:r>
              <a:rPr lang="en-US" dirty="0"/>
              <a:t>Jetstream</a:t>
            </a:r>
            <a:r>
              <a:rPr spc="-75" dirty="0"/>
              <a:t> </a:t>
            </a:r>
            <a:r>
              <a:rPr dirty="0"/>
              <a:t>General</a:t>
            </a:r>
            <a:r>
              <a:rPr spc="-60" dirty="0"/>
              <a:t> </a:t>
            </a:r>
            <a:r>
              <a:rPr dirty="0"/>
              <a:t>Best</a:t>
            </a:r>
            <a:r>
              <a:rPr spc="-60" dirty="0"/>
              <a:t> </a:t>
            </a:r>
            <a:r>
              <a:rPr spc="-10" dirty="0"/>
              <a:t>Practices</a:t>
            </a:r>
          </a:p>
        </p:txBody>
      </p:sp>
      <p:sp>
        <p:nvSpPr>
          <p:cNvPr id="3" name="object 3"/>
          <p:cNvSpPr txBox="1"/>
          <p:nvPr/>
        </p:nvSpPr>
        <p:spPr>
          <a:xfrm>
            <a:off x="706983" y="1173988"/>
            <a:ext cx="8150146" cy="2813591"/>
          </a:xfrm>
          <a:prstGeom prst="rect">
            <a:avLst/>
          </a:prstGeom>
        </p:spPr>
        <p:txBody>
          <a:bodyPr vert="horz" wrap="square" lIns="0" tIns="43180" rIns="0" bIns="0" rtlCol="0">
            <a:spAutoFit/>
          </a:bodyPr>
          <a:lstStyle/>
          <a:p>
            <a:pPr marL="298450" marR="360045" indent="-285750">
              <a:lnSpc>
                <a:spcPts val="1700"/>
              </a:lnSpc>
              <a:spcBef>
                <a:spcPts val="1110"/>
              </a:spcBef>
              <a:buFont typeface="Arial"/>
              <a:buChar char="•"/>
              <a:tabLst>
                <a:tab pos="298450" algn="l"/>
                <a:tab pos="299085" algn="l"/>
              </a:tabLst>
            </a:pPr>
            <a:r>
              <a:rPr sz="1600" dirty="0">
                <a:solidFill>
                  <a:srgbClr val="3D3D3D"/>
                </a:solidFill>
                <a:latin typeface="Arial" panose="020B0604020202020204" pitchFamily="34" charset="0"/>
                <a:cs typeface="Arial" panose="020B0604020202020204" pitchFamily="34" charset="0"/>
              </a:rPr>
              <a:t>Think</a:t>
            </a:r>
            <a:r>
              <a:rPr sz="1600" spc="-55"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about</a:t>
            </a:r>
            <a:r>
              <a:rPr sz="1600" spc="-20"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your</a:t>
            </a:r>
            <a:r>
              <a:rPr sz="1600" spc="-25"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security</a:t>
            </a:r>
            <a:r>
              <a:rPr sz="1600" spc="-25"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groups</a:t>
            </a:r>
            <a:r>
              <a:rPr sz="1600" spc="-15"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and</a:t>
            </a:r>
            <a:r>
              <a:rPr sz="1600" spc="-20"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only</a:t>
            </a:r>
            <a:r>
              <a:rPr sz="1600" spc="-25"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open</a:t>
            </a:r>
            <a:r>
              <a:rPr sz="1600" spc="-25"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what</a:t>
            </a:r>
            <a:r>
              <a:rPr sz="1600" spc="-25"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you</a:t>
            </a:r>
            <a:r>
              <a:rPr sz="1600" spc="-25" dirty="0">
                <a:solidFill>
                  <a:srgbClr val="3D3D3D"/>
                </a:solidFill>
                <a:latin typeface="Arial" panose="020B0604020202020204" pitchFamily="34" charset="0"/>
                <a:cs typeface="Arial" panose="020B0604020202020204" pitchFamily="34" charset="0"/>
              </a:rPr>
              <a:t> </a:t>
            </a:r>
            <a:r>
              <a:rPr sz="1600" spc="-30" dirty="0">
                <a:solidFill>
                  <a:srgbClr val="3D3D3D"/>
                </a:solidFill>
                <a:latin typeface="Arial" panose="020B0604020202020204" pitchFamily="34" charset="0"/>
                <a:cs typeface="Arial" panose="020B0604020202020204" pitchFamily="34" charset="0"/>
              </a:rPr>
              <a:t>REALLY</a:t>
            </a:r>
            <a:r>
              <a:rPr sz="1600" spc="-65"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need</a:t>
            </a:r>
            <a:r>
              <a:rPr sz="1600" spc="-15" dirty="0">
                <a:solidFill>
                  <a:srgbClr val="3D3D3D"/>
                </a:solidFill>
                <a:latin typeface="Arial" panose="020B0604020202020204" pitchFamily="34" charset="0"/>
                <a:cs typeface="Arial" panose="020B0604020202020204" pitchFamily="34" charset="0"/>
              </a:rPr>
              <a:t> </a:t>
            </a:r>
            <a:r>
              <a:rPr sz="1600" spc="-25" dirty="0">
                <a:solidFill>
                  <a:srgbClr val="3D3D3D"/>
                </a:solidFill>
                <a:latin typeface="Arial" panose="020B0604020202020204" pitchFamily="34" charset="0"/>
                <a:cs typeface="Arial" panose="020B0604020202020204" pitchFamily="34" charset="0"/>
              </a:rPr>
              <a:t>to </a:t>
            </a:r>
            <a:r>
              <a:rPr sz="1600" spc="-10" dirty="0">
                <a:solidFill>
                  <a:srgbClr val="3D3D3D"/>
                </a:solidFill>
                <a:latin typeface="Arial" panose="020B0604020202020204" pitchFamily="34" charset="0"/>
                <a:cs typeface="Arial" panose="020B0604020202020204" pitchFamily="34" charset="0"/>
              </a:rPr>
              <a:t>open.</a:t>
            </a:r>
            <a:r>
              <a:rPr lang="en-US" sz="1600" spc="-10" dirty="0">
                <a:solidFill>
                  <a:srgbClr val="3D3D3D"/>
                </a:solidFill>
                <a:latin typeface="Arial" panose="020B0604020202020204" pitchFamily="34" charset="0"/>
                <a:cs typeface="Arial" panose="020B0604020202020204" pitchFamily="34" charset="0"/>
              </a:rPr>
              <a:t> (Horizon, CLI primarily)</a:t>
            </a:r>
            <a:endParaRPr sz="1600" dirty="0">
              <a:latin typeface="Arial" panose="020B0604020202020204" pitchFamily="34" charset="0"/>
              <a:cs typeface="Arial" panose="020B0604020202020204" pitchFamily="34" charset="0"/>
            </a:endParaRPr>
          </a:p>
          <a:p>
            <a:pPr marL="298450" indent="-286385">
              <a:lnSpc>
                <a:spcPct val="100000"/>
              </a:lnSpc>
              <a:spcBef>
                <a:spcPts val="750"/>
              </a:spcBef>
              <a:buFont typeface="Arial"/>
              <a:buChar char="•"/>
              <a:tabLst>
                <a:tab pos="298450" algn="l"/>
                <a:tab pos="299085" algn="l"/>
              </a:tabLst>
            </a:pPr>
            <a:r>
              <a:rPr sz="1600" dirty="0">
                <a:solidFill>
                  <a:srgbClr val="3D3D3D"/>
                </a:solidFill>
                <a:latin typeface="Arial" panose="020B0604020202020204" pitchFamily="34" charset="0"/>
                <a:cs typeface="Arial" panose="020B0604020202020204" pitchFamily="34" charset="0"/>
              </a:rPr>
              <a:t>Give</a:t>
            </a:r>
            <a:r>
              <a:rPr sz="1600" spc="-45"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objects</a:t>
            </a:r>
            <a:r>
              <a:rPr sz="1600" spc="-30"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unique</a:t>
            </a:r>
            <a:r>
              <a:rPr sz="1600" spc="-30"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and</a:t>
            </a:r>
            <a:r>
              <a:rPr sz="1600" spc="-35"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descriptive</a:t>
            </a:r>
            <a:r>
              <a:rPr sz="1600" spc="-30" dirty="0">
                <a:solidFill>
                  <a:srgbClr val="3D3D3D"/>
                </a:solidFill>
                <a:latin typeface="Arial" panose="020B0604020202020204" pitchFamily="34" charset="0"/>
                <a:cs typeface="Arial" panose="020B0604020202020204" pitchFamily="34" charset="0"/>
              </a:rPr>
              <a:t> </a:t>
            </a:r>
            <a:r>
              <a:rPr sz="1600" spc="-10" dirty="0">
                <a:solidFill>
                  <a:srgbClr val="3D3D3D"/>
                </a:solidFill>
                <a:latin typeface="Arial" panose="020B0604020202020204" pitchFamily="34" charset="0"/>
                <a:cs typeface="Arial" panose="020B0604020202020204" pitchFamily="34" charset="0"/>
              </a:rPr>
              <a:t>names</a:t>
            </a:r>
            <a:endParaRPr sz="1600" dirty="0">
              <a:latin typeface="Arial" panose="020B0604020202020204" pitchFamily="34" charset="0"/>
              <a:cs typeface="Arial" panose="020B0604020202020204" pitchFamily="34" charset="0"/>
            </a:endParaRPr>
          </a:p>
          <a:p>
            <a:pPr marL="298450" indent="-286385">
              <a:lnSpc>
                <a:spcPct val="100000"/>
              </a:lnSpc>
              <a:spcBef>
                <a:spcPts val="890"/>
              </a:spcBef>
              <a:buFont typeface="Arial"/>
              <a:buChar char="•"/>
              <a:tabLst>
                <a:tab pos="298450" algn="l"/>
                <a:tab pos="299085" algn="l"/>
              </a:tabLst>
            </a:pPr>
            <a:r>
              <a:rPr sz="1600" dirty="0">
                <a:solidFill>
                  <a:srgbClr val="3D3D3D"/>
                </a:solidFill>
                <a:latin typeface="Arial" panose="020B0604020202020204" pitchFamily="34" charset="0"/>
                <a:cs typeface="Arial" panose="020B0604020202020204" pitchFamily="34" charset="0"/>
              </a:rPr>
              <a:t>When</a:t>
            </a:r>
            <a:r>
              <a:rPr sz="1600" spc="-25"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in</a:t>
            </a:r>
            <a:r>
              <a:rPr sz="1600" spc="-10"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doubt,</a:t>
            </a:r>
            <a:r>
              <a:rPr sz="1600" spc="-50"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use</a:t>
            </a:r>
            <a:r>
              <a:rPr sz="1600" spc="-5"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the</a:t>
            </a:r>
            <a:r>
              <a:rPr sz="1600" spc="-10" dirty="0">
                <a:solidFill>
                  <a:srgbClr val="3D3D3D"/>
                </a:solidFill>
                <a:latin typeface="Arial" panose="020B0604020202020204" pitchFamily="34" charset="0"/>
                <a:cs typeface="Arial" panose="020B0604020202020204" pitchFamily="34" charset="0"/>
              </a:rPr>
              <a:t> universally </a:t>
            </a:r>
            <a:r>
              <a:rPr sz="1600" dirty="0">
                <a:solidFill>
                  <a:srgbClr val="3D3D3D"/>
                </a:solidFill>
                <a:latin typeface="Arial" panose="020B0604020202020204" pitchFamily="34" charset="0"/>
                <a:cs typeface="Arial" panose="020B0604020202020204" pitchFamily="34" charset="0"/>
              </a:rPr>
              <a:t>unique</a:t>
            </a:r>
            <a:r>
              <a:rPr sz="1600" spc="-5"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identifier</a:t>
            </a:r>
            <a:r>
              <a:rPr sz="1600" spc="-5" dirty="0">
                <a:solidFill>
                  <a:srgbClr val="3D3D3D"/>
                </a:solidFill>
                <a:latin typeface="Arial" panose="020B0604020202020204" pitchFamily="34" charset="0"/>
                <a:cs typeface="Arial" panose="020B0604020202020204" pitchFamily="34" charset="0"/>
              </a:rPr>
              <a:t> </a:t>
            </a:r>
            <a:r>
              <a:rPr sz="1600" spc="-10" dirty="0">
                <a:solidFill>
                  <a:srgbClr val="3D3D3D"/>
                </a:solidFill>
                <a:latin typeface="Arial" panose="020B0604020202020204" pitchFamily="34" charset="0"/>
                <a:cs typeface="Arial" panose="020B0604020202020204" pitchFamily="34" charset="0"/>
              </a:rPr>
              <a:t>(UUID</a:t>
            </a:r>
            <a:r>
              <a:rPr lang="en-US" sz="1600" spc="-10" dirty="0">
                <a:solidFill>
                  <a:srgbClr val="3D3D3D"/>
                </a:solidFill>
                <a:latin typeface="Arial" panose="020B0604020202020204" pitchFamily="34" charset="0"/>
                <a:cs typeface="Arial" panose="020B0604020202020204" pitchFamily="34" charset="0"/>
              </a:rPr>
              <a:t>) if you’re using the CLI</a:t>
            </a:r>
            <a:endParaRPr sz="1600" dirty="0">
              <a:latin typeface="Arial" panose="020B0604020202020204" pitchFamily="34" charset="0"/>
              <a:cs typeface="Arial" panose="020B0604020202020204" pitchFamily="34" charset="0"/>
            </a:endParaRPr>
          </a:p>
          <a:p>
            <a:pPr marL="298450" indent="-286385">
              <a:lnSpc>
                <a:spcPct val="100000"/>
              </a:lnSpc>
              <a:spcBef>
                <a:spcPts val="770"/>
              </a:spcBef>
              <a:buFont typeface="Arial"/>
              <a:buChar char="•"/>
              <a:tabLst>
                <a:tab pos="298450" algn="l"/>
                <a:tab pos="299085" algn="l"/>
              </a:tabLst>
            </a:pPr>
            <a:r>
              <a:rPr sz="1600" dirty="0">
                <a:solidFill>
                  <a:srgbClr val="3D3D3D"/>
                </a:solidFill>
                <a:latin typeface="Arial" panose="020B0604020202020204" pitchFamily="34" charset="0"/>
                <a:cs typeface="Arial" panose="020B0604020202020204" pitchFamily="34" charset="0"/>
              </a:rPr>
              <a:t>When</a:t>
            </a:r>
            <a:r>
              <a:rPr sz="1600" spc="-30"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deleting</a:t>
            </a:r>
            <a:r>
              <a:rPr sz="1600" spc="-10"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items,</a:t>
            </a:r>
            <a:r>
              <a:rPr sz="1600" spc="-55"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use</a:t>
            </a:r>
            <a:r>
              <a:rPr sz="1600" spc="-15"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the</a:t>
            </a:r>
            <a:r>
              <a:rPr sz="1600" spc="-10" dirty="0">
                <a:solidFill>
                  <a:srgbClr val="3D3D3D"/>
                </a:solidFill>
                <a:latin typeface="Arial" panose="020B0604020202020204" pitchFamily="34" charset="0"/>
                <a:cs typeface="Arial" panose="020B0604020202020204" pitchFamily="34" charset="0"/>
              </a:rPr>
              <a:t> universally</a:t>
            </a:r>
            <a:r>
              <a:rPr sz="1600" spc="-20"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unique</a:t>
            </a:r>
            <a:r>
              <a:rPr sz="1600" spc="-10"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identifier</a:t>
            </a:r>
            <a:r>
              <a:rPr sz="1600" spc="-10" dirty="0">
                <a:solidFill>
                  <a:srgbClr val="3D3D3D"/>
                </a:solidFill>
                <a:latin typeface="Arial" panose="020B0604020202020204" pitchFamily="34" charset="0"/>
                <a:cs typeface="Arial" panose="020B0604020202020204" pitchFamily="34" charset="0"/>
              </a:rPr>
              <a:t> (UUI</a:t>
            </a:r>
            <a:r>
              <a:rPr lang="en-US" sz="1600" spc="-10" dirty="0">
                <a:solidFill>
                  <a:srgbClr val="3D3D3D"/>
                </a:solidFill>
                <a:latin typeface="Arial" panose="020B0604020202020204" pitchFamily="34" charset="0"/>
                <a:cs typeface="Arial" panose="020B0604020202020204" pitchFamily="34" charset="0"/>
              </a:rPr>
              <a:t>D) if you’re using the CLI</a:t>
            </a:r>
            <a:endParaRPr sz="1600" dirty="0">
              <a:latin typeface="Arial" panose="020B0604020202020204" pitchFamily="34" charset="0"/>
              <a:cs typeface="Arial" panose="020B0604020202020204" pitchFamily="34" charset="0"/>
            </a:endParaRPr>
          </a:p>
          <a:p>
            <a:pPr marL="298450" indent="-286385">
              <a:lnSpc>
                <a:spcPct val="100000"/>
              </a:lnSpc>
              <a:spcBef>
                <a:spcPts val="790"/>
              </a:spcBef>
              <a:buFont typeface="Arial"/>
              <a:buChar char="•"/>
              <a:tabLst>
                <a:tab pos="298450" algn="l"/>
                <a:tab pos="299085" algn="l"/>
              </a:tabLst>
            </a:pPr>
            <a:r>
              <a:rPr sz="1600" spc="-10" dirty="0">
                <a:solidFill>
                  <a:srgbClr val="3D3D3D"/>
                </a:solidFill>
                <a:latin typeface="Arial" panose="020B0604020202020204" pitchFamily="34" charset="0"/>
                <a:cs typeface="Arial" panose="020B0604020202020204" pitchFamily="34" charset="0"/>
              </a:rPr>
              <a:t>Before</a:t>
            </a:r>
            <a:r>
              <a:rPr sz="1600" spc="-45"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deleting</a:t>
            </a:r>
            <a:r>
              <a:rPr sz="1600" spc="-20"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anything,</a:t>
            </a:r>
            <a:r>
              <a:rPr sz="1600" spc="-60" dirty="0">
                <a:solidFill>
                  <a:srgbClr val="3D3D3D"/>
                </a:solidFill>
                <a:latin typeface="Arial" panose="020B0604020202020204" pitchFamily="34" charset="0"/>
                <a:cs typeface="Arial" panose="020B0604020202020204" pitchFamily="34" charset="0"/>
              </a:rPr>
              <a:t> </a:t>
            </a:r>
            <a:r>
              <a:rPr sz="1600" spc="-10" dirty="0">
                <a:solidFill>
                  <a:srgbClr val="3D3D3D"/>
                </a:solidFill>
                <a:latin typeface="Arial" panose="020B0604020202020204" pitchFamily="34" charset="0"/>
                <a:cs typeface="Arial" panose="020B0604020202020204" pitchFamily="34" charset="0"/>
              </a:rPr>
              <a:t>though,</a:t>
            </a:r>
            <a:r>
              <a:rPr sz="1600" spc="-140"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“measure</a:t>
            </a:r>
            <a:r>
              <a:rPr sz="1600" spc="-20" dirty="0">
                <a:solidFill>
                  <a:srgbClr val="3D3D3D"/>
                </a:solidFill>
                <a:latin typeface="Arial" panose="020B0604020202020204" pitchFamily="34" charset="0"/>
                <a:cs typeface="Arial" panose="020B0604020202020204" pitchFamily="34" charset="0"/>
              </a:rPr>
              <a:t> </a:t>
            </a:r>
            <a:r>
              <a:rPr sz="1600" spc="-10" dirty="0">
                <a:solidFill>
                  <a:srgbClr val="3D3D3D"/>
                </a:solidFill>
                <a:latin typeface="Arial" panose="020B0604020202020204" pitchFamily="34" charset="0"/>
                <a:cs typeface="Arial" panose="020B0604020202020204" pitchFamily="34" charset="0"/>
              </a:rPr>
              <a:t>twice,</a:t>
            </a:r>
            <a:r>
              <a:rPr sz="1600" spc="-65"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cut</a:t>
            </a:r>
            <a:r>
              <a:rPr sz="1600" spc="-20" dirty="0">
                <a:solidFill>
                  <a:srgbClr val="3D3D3D"/>
                </a:solidFill>
                <a:latin typeface="Arial" panose="020B0604020202020204" pitchFamily="34" charset="0"/>
                <a:cs typeface="Arial" panose="020B0604020202020204" pitchFamily="34" charset="0"/>
              </a:rPr>
              <a:t> </a:t>
            </a:r>
            <a:r>
              <a:rPr sz="1600" spc="-10" dirty="0">
                <a:solidFill>
                  <a:srgbClr val="3D3D3D"/>
                </a:solidFill>
                <a:latin typeface="Arial" panose="020B0604020202020204" pitchFamily="34" charset="0"/>
                <a:cs typeface="Arial" panose="020B0604020202020204" pitchFamily="34" charset="0"/>
              </a:rPr>
              <a:t>once”</a:t>
            </a:r>
            <a:endParaRPr sz="1600" dirty="0">
              <a:latin typeface="Arial" panose="020B0604020202020204" pitchFamily="34" charset="0"/>
              <a:cs typeface="Arial" panose="020B0604020202020204" pitchFamily="34" charset="0"/>
            </a:endParaRPr>
          </a:p>
          <a:p>
            <a:pPr marL="298450" marR="127635" indent="-285750">
              <a:lnSpc>
                <a:spcPts val="1800"/>
              </a:lnSpc>
              <a:spcBef>
                <a:spcPts val="930"/>
              </a:spcBef>
              <a:buFont typeface="Arial"/>
              <a:buChar char="•"/>
              <a:tabLst>
                <a:tab pos="298450" algn="l"/>
                <a:tab pos="299085" algn="l"/>
              </a:tabLst>
            </a:pPr>
            <a:r>
              <a:rPr sz="1600" dirty="0">
                <a:solidFill>
                  <a:srgbClr val="3D3D3D"/>
                </a:solidFill>
                <a:latin typeface="Arial" panose="020B0604020202020204" pitchFamily="34" charset="0"/>
                <a:cs typeface="Arial" panose="020B0604020202020204" pitchFamily="34" charset="0"/>
              </a:rPr>
              <a:t>Understand</a:t>
            </a:r>
            <a:r>
              <a:rPr sz="1600" spc="-50"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that</a:t>
            </a:r>
            <a:r>
              <a:rPr sz="1600" spc="-45"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an</a:t>
            </a:r>
            <a:r>
              <a:rPr sz="1600" spc="-45"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allocation/tenant</a:t>
            </a:r>
            <a:r>
              <a:rPr sz="1600" spc="-45"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lets</a:t>
            </a:r>
            <a:r>
              <a:rPr sz="1600" spc="-35"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you</a:t>
            </a:r>
            <a:r>
              <a:rPr sz="1600" spc="-45"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see</a:t>
            </a:r>
            <a:r>
              <a:rPr sz="1600" spc="-40" dirty="0">
                <a:solidFill>
                  <a:srgbClr val="3D3D3D"/>
                </a:solidFill>
                <a:latin typeface="Arial" panose="020B0604020202020204" pitchFamily="34" charset="0"/>
                <a:cs typeface="Arial" panose="020B0604020202020204" pitchFamily="34" charset="0"/>
              </a:rPr>
              <a:t> </a:t>
            </a:r>
            <a:r>
              <a:rPr sz="1600" spc="-10" dirty="0">
                <a:solidFill>
                  <a:srgbClr val="3D3D3D"/>
                </a:solidFill>
                <a:latin typeface="Arial" panose="020B0604020202020204" pitchFamily="34" charset="0"/>
                <a:cs typeface="Arial" panose="020B0604020202020204" pitchFamily="34" charset="0"/>
              </a:rPr>
              <a:t>everyone</a:t>
            </a:r>
            <a:r>
              <a:rPr sz="1600" spc="-40"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else’s</a:t>
            </a:r>
            <a:r>
              <a:rPr sz="1600" spc="-35"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things.</a:t>
            </a:r>
            <a:r>
              <a:rPr sz="1600" spc="-75" dirty="0">
                <a:solidFill>
                  <a:srgbClr val="3D3D3D"/>
                </a:solidFill>
                <a:latin typeface="Arial" panose="020B0604020202020204" pitchFamily="34" charset="0"/>
                <a:cs typeface="Arial" panose="020B0604020202020204" pitchFamily="34" charset="0"/>
              </a:rPr>
              <a:t> </a:t>
            </a:r>
            <a:r>
              <a:rPr sz="1600" spc="-25" dirty="0">
                <a:solidFill>
                  <a:srgbClr val="3D3D3D"/>
                </a:solidFill>
                <a:latin typeface="Arial" panose="020B0604020202020204" pitchFamily="34" charset="0"/>
                <a:cs typeface="Arial" panose="020B0604020202020204" pitchFamily="34" charset="0"/>
              </a:rPr>
              <a:t>Be </a:t>
            </a:r>
            <a:r>
              <a:rPr sz="1600" spc="-10" dirty="0">
                <a:solidFill>
                  <a:srgbClr val="3D3D3D"/>
                </a:solidFill>
                <a:latin typeface="Arial" panose="020B0604020202020204" pitchFamily="34" charset="0"/>
                <a:cs typeface="Arial" panose="020B0604020202020204" pitchFamily="34" charset="0"/>
              </a:rPr>
              <a:t>aware</a:t>
            </a:r>
            <a:r>
              <a:rPr sz="1600" spc="-35"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and</a:t>
            </a:r>
            <a:r>
              <a:rPr sz="1600" spc="-20"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be</a:t>
            </a:r>
            <a:r>
              <a:rPr sz="1600" spc="-20"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ware</a:t>
            </a:r>
            <a:r>
              <a:rPr sz="1600" spc="-20"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of</a:t>
            </a:r>
            <a:r>
              <a:rPr sz="1600" spc="-25"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deleting</a:t>
            </a:r>
            <a:r>
              <a:rPr sz="1600" spc="-25"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things</a:t>
            </a:r>
            <a:r>
              <a:rPr sz="1600" spc="-15"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a:t>
            </a:r>
            <a:r>
              <a:rPr sz="1600" spc="-10"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do</a:t>
            </a:r>
            <a:r>
              <a:rPr sz="1600" spc="-20"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unto</a:t>
            </a:r>
            <a:r>
              <a:rPr sz="1600" spc="-15" dirty="0">
                <a:solidFill>
                  <a:srgbClr val="3D3D3D"/>
                </a:solidFill>
                <a:latin typeface="Arial" panose="020B0604020202020204" pitchFamily="34" charset="0"/>
                <a:cs typeface="Arial" panose="020B0604020202020204" pitchFamily="34" charset="0"/>
              </a:rPr>
              <a:t> </a:t>
            </a:r>
            <a:r>
              <a:rPr sz="1600" spc="-10" dirty="0">
                <a:solidFill>
                  <a:srgbClr val="3D3D3D"/>
                </a:solidFill>
                <a:latin typeface="Arial" panose="020B0604020202020204" pitchFamily="34" charset="0"/>
                <a:cs typeface="Arial" panose="020B0604020202020204" pitchFamily="34" charset="0"/>
              </a:rPr>
              <a:t>others…</a:t>
            </a:r>
            <a:endParaRPr sz="1600" dirty="0">
              <a:latin typeface="Arial" panose="020B0604020202020204" pitchFamily="34" charset="0"/>
              <a:cs typeface="Arial" panose="020B0604020202020204" pitchFamily="34" charset="0"/>
            </a:endParaRPr>
          </a:p>
          <a:p>
            <a:pPr marL="297815" indent="-285750">
              <a:lnSpc>
                <a:spcPct val="100000"/>
              </a:lnSpc>
              <a:spcBef>
                <a:spcPts val="750"/>
              </a:spcBef>
              <a:buFont typeface="Arial"/>
              <a:buChar char="•"/>
              <a:tabLst>
                <a:tab pos="297815" algn="l"/>
                <a:tab pos="298450" algn="l"/>
              </a:tabLst>
            </a:pPr>
            <a:r>
              <a:rPr sz="1600" dirty="0">
                <a:solidFill>
                  <a:srgbClr val="3D3D3D"/>
                </a:solidFill>
                <a:latin typeface="Arial" panose="020B0604020202020204" pitchFamily="34" charset="0"/>
                <a:cs typeface="Arial" panose="020B0604020202020204" pitchFamily="34" charset="0"/>
              </a:rPr>
              <a:t>Put</a:t>
            </a:r>
            <a:r>
              <a:rPr sz="1600" spc="-45"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your</a:t>
            </a:r>
            <a:r>
              <a:rPr sz="1600" spc="-45"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toys</a:t>
            </a:r>
            <a:r>
              <a:rPr sz="1600" spc="-35"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away</a:t>
            </a:r>
            <a:r>
              <a:rPr sz="1600" spc="-40"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if</a:t>
            </a:r>
            <a:r>
              <a:rPr sz="1600" spc="-40" dirty="0">
                <a:solidFill>
                  <a:srgbClr val="3D3D3D"/>
                </a:solidFill>
                <a:latin typeface="Arial" panose="020B0604020202020204" pitchFamily="34" charset="0"/>
                <a:cs typeface="Arial" panose="020B0604020202020204" pitchFamily="34" charset="0"/>
              </a:rPr>
              <a:t> </a:t>
            </a:r>
            <a:r>
              <a:rPr sz="1600" spc="-10" dirty="0">
                <a:solidFill>
                  <a:srgbClr val="3D3D3D"/>
                </a:solidFill>
                <a:latin typeface="Arial" panose="020B0604020202020204" pitchFamily="34" charset="0"/>
                <a:cs typeface="Arial" panose="020B0604020202020204" pitchFamily="34" charset="0"/>
              </a:rPr>
              <a:t>you’re</a:t>
            </a:r>
            <a:r>
              <a:rPr sz="1600" spc="-40"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done</a:t>
            </a:r>
            <a:r>
              <a:rPr sz="1600" spc="-40"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with</a:t>
            </a:r>
            <a:r>
              <a:rPr sz="1600" spc="-40" dirty="0">
                <a:solidFill>
                  <a:srgbClr val="3D3D3D"/>
                </a:solidFill>
                <a:latin typeface="Arial" panose="020B0604020202020204" pitchFamily="34" charset="0"/>
                <a:cs typeface="Arial" panose="020B0604020202020204" pitchFamily="34" charset="0"/>
              </a:rPr>
              <a:t> </a:t>
            </a:r>
            <a:r>
              <a:rPr sz="1600" spc="-20" dirty="0">
                <a:solidFill>
                  <a:srgbClr val="3D3D3D"/>
                </a:solidFill>
                <a:latin typeface="Arial" panose="020B0604020202020204" pitchFamily="34" charset="0"/>
                <a:cs typeface="Arial" panose="020B0604020202020204" pitchFamily="34" charset="0"/>
              </a:rPr>
              <a:t>them</a:t>
            </a:r>
            <a:endParaRPr sz="1600" dirty="0">
              <a:latin typeface="Arial" panose="020B0604020202020204" pitchFamily="34" charset="0"/>
              <a:cs typeface="Arial" panose="020B0604020202020204" pitchFamily="3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8EA3FC-62AF-90E5-515B-FAA515FAF46B}"/>
              </a:ext>
            </a:extLst>
          </p:cNvPr>
          <p:cNvSpPr>
            <a:spLocks noGrp="1"/>
          </p:cNvSpPr>
          <p:nvPr>
            <p:ph type="title"/>
          </p:nvPr>
        </p:nvSpPr>
        <p:spPr>
          <a:xfrm>
            <a:off x="1792288" y="3887321"/>
            <a:ext cx="5486400" cy="425054"/>
          </a:xfrm>
        </p:spPr>
        <p:txBody>
          <a:bodyPr/>
          <a:lstStyle/>
          <a:p>
            <a:pPr algn="ctr"/>
            <a:r>
              <a:rPr lang="en-US" dirty="0">
                <a:solidFill>
                  <a:schemeClr val="tx1"/>
                </a:solidFill>
              </a:rPr>
              <a:t>The cloud reality…</a:t>
            </a:r>
          </a:p>
        </p:txBody>
      </p:sp>
      <p:pic>
        <p:nvPicPr>
          <p:cNvPr id="3074" name="Picture 2" descr="The Cloud is (Frequently) Terrible | The NERDS Group">
            <a:extLst>
              <a:ext uri="{FF2B5EF4-FFF2-40B4-BE49-F238E27FC236}">
                <a16:creationId xmlns:a16="http://schemas.microsoft.com/office/drawing/2014/main" id="{C7AA2A80-7F08-183A-39E4-E50A266975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76874" y="369704"/>
            <a:ext cx="3991722" cy="34369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240105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48802" y="273559"/>
            <a:ext cx="3972560" cy="452120"/>
          </a:xfrm>
          <a:prstGeom prst="rect">
            <a:avLst/>
          </a:prstGeom>
        </p:spPr>
        <p:txBody>
          <a:bodyPr vert="horz" wrap="square" lIns="0" tIns="12700" rIns="0" bIns="0" rtlCol="0">
            <a:spAutoFit/>
          </a:bodyPr>
          <a:lstStyle/>
          <a:p>
            <a:pPr marL="12700">
              <a:lnSpc>
                <a:spcPct val="100000"/>
              </a:lnSpc>
              <a:spcBef>
                <a:spcPts val="100"/>
              </a:spcBef>
            </a:pPr>
            <a:r>
              <a:rPr dirty="0"/>
              <a:t>Security</a:t>
            </a:r>
            <a:r>
              <a:rPr spc="-95" dirty="0"/>
              <a:t> </a:t>
            </a:r>
            <a:r>
              <a:rPr dirty="0"/>
              <a:t>Best</a:t>
            </a:r>
            <a:r>
              <a:rPr spc="-85" dirty="0"/>
              <a:t> </a:t>
            </a:r>
            <a:r>
              <a:rPr spc="-10" dirty="0"/>
              <a:t>Practices</a:t>
            </a:r>
          </a:p>
        </p:txBody>
      </p:sp>
      <p:sp>
        <p:nvSpPr>
          <p:cNvPr id="3" name="object 3"/>
          <p:cNvSpPr txBox="1"/>
          <p:nvPr/>
        </p:nvSpPr>
        <p:spPr>
          <a:xfrm>
            <a:off x="679450" y="844265"/>
            <a:ext cx="7785100" cy="3674110"/>
          </a:xfrm>
          <a:prstGeom prst="rect">
            <a:avLst/>
          </a:prstGeom>
        </p:spPr>
        <p:txBody>
          <a:bodyPr vert="horz" wrap="square" lIns="0" tIns="43180" rIns="0" bIns="0" rtlCol="0">
            <a:spAutoFit/>
          </a:bodyPr>
          <a:lstStyle/>
          <a:p>
            <a:pPr marL="298450" marR="5080" indent="-285750">
              <a:lnSpc>
                <a:spcPts val="1700"/>
              </a:lnSpc>
              <a:spcBef>
                <a:spcPts val="340"/>
              </a:spcBef>
              <a:buFont typeface="Arial"/>
              <a:buChar char="•"/>
              <a:tabLst>
                <a:tab pos="298450" algn="l"/>
                <a:tab pos="299085" algn="l"/>
              </a:tabLst>
            </a:pPr>
            <a:r>
              <a:rPr sz="1600" dirty="0">
                <a:solidFill>
                  <a:srgbClr val="3D3D3D"/>
                </a:solidFill>
                <a:latin typeface="Arial" panose="020B0604020202020204" pitchFamily="34" charset="0"/>
                <a:cs typeface="Arial" panose="020B0604020202020204" pitchFamily="34" charset="0"/>
              </a:rPr>
              <a:t>Think</a:t>
            </a:r>
            <a:r>
              <a:rPr sz="1600" spc="-55"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about</a:t>
            </a:r>
            <a:r>
              <a:rPr sz="1600" spc="-20"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your</a:t>
            </a:r>
            <a:r>
              <a:rPr sz="1600" spc="-25"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security</a:t>
            </a:r>
            <a:r>
              <a:rPr sz="1600" spc="-25"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groups</a:t>
            </a:r>
            <a:r>
              <a:rPr sz="1600" spc="-15"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and</a:t>
            </a:r>
            <a:r>
              <a:rPr sz="1600" spc="-20"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only</a:t>
            </a:r>
            <a:r>
              <a:rPr sz="1600" spc="-25"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open</a:t>
            </a:r>
            <a:r>
              <a:rPr sz="1600" spc="-25"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what</a:t>
            </a:r>
            <a:r>
              <a:rPr sz="1600" spc="-25"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you</a:t>
            </a:r>
            <a:r>
              <a:rPr sz="1600" spc="-25" dirty="0">
                <a:solidFill>
                  <a:srgbClr val="3D3D3D"/>
                </a:solidFill>
                <a:latin typeface="Arial" panose="020B0604020202020204" pitchFamily="34" charset="0"/>
                <a:cs typeface="Arial" panose="020B0604020202020204" pitchFamily="34" charset="0"/>
              </a:rPr>
              <a:t> </a:t>
            </a:r>
            <a:r>
              <a:rPr sz="1600" spc="-30" dirty="0">
                <a:solidFill>
                  <a:srgbClr val="3D3D3D"/>
                </a:solidFill>
                <a:latin typeface="Arial" panose="020B0604020202020204" pitchFamily="34" charset="0"/>
                <a:cs typeface="Arial" panose="020B0604020202020204" pitchFamily="34" charset="0"/>
              </a:rPr>
              <a:t>REALLY</a:t>
            </a:r>
            <a:r>
              <a:rPr sz="1600" spc="-65"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need</a:t>
            </a:r>
            <a:r>
              <a:rPr sz="1600" spc="-20"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to</a:t>
            </a:r>
            <a:r>
              <a:rPr sz="1600" spc="-15" dirty="0">
                <a:solidFill>
                  <a:srgbClr val="3D3D3D"/>
                </a:solidFill>
                <a:latin typeface="Arial" panose="020B0604020202020204" pitchFamily="34" charset="0"/>
                <a:cs typeface="Arial" panose="020B0604020202020204" pitchFamily="34" charset="0"/>
              </a:rPr>
              <a:t> </a:t>
            </a:r>
            <a:r>
              <a:rPr sz="1600" spc="-10" dirty="0">
                <a:solidFill>
                  <a:srgbClr val="3D3D3D"/>
                </a:solidFill>
                <a:latin typeface="Arial" panose="020B0604020202020204" pitchFamily="34" charset="0"/>
                <a:cs typeface="Arial" panose="020B0604020202020204" pitchFamily="34" charset="0"/>
              </a:rPr>
              <a:t>open. (yes,</a:t>
            </a:r>
            <a:r>
              <a:rPr sz="1600" spc="-85"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it’s</a:t>
            </a:r>
            <a:r>
              <a:rPr sz="1600" spc="-25"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in</a:t>
            </a:r>
            <a:r>
              <a:rPr sz="1600" spc="-35"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the</a:t>
            </a:r>
            <a:r>
              <a:rPr sz="1600" spc="-30"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slides</a:t>
            </a:r>
            <a:r>
              <a:rPr sz="1600" spc="-25" dirty="0">
                <a:solidFill>
                  <a:srgbClr val="3D3D3D"/>
                </a:solidFill>
                <a:latin typeface="Arial" panose="020B0604020202020204" pitchFamily="34" charset="0"/>
                <a:cs typeface="Arial" panose="020B0604020202020204" pitchFamily="34" charset="0"/>
              </a:rPr>
              <a:t> </a:t>
            </a:r>
            <a:r>
              <a:rPr sz="1600" spc="-10" dirty="0">
                <a:solidFill>
                  <a:srgbClr val="3D3D3D"/>
                </a:solidFill>
                <a:latin typeface="Arial" panose="020B0604020202020204" pitchFamily="34" charset="0"/>
                <a:cs typeface="Arial" panose="020B0604020202020204" pitchFamily="34" charset="0"/>
              </a:rPr>
              <a:t>twice…on</a:t>
            </a:r>
            <a:r>
              <a:rPr sz="1600" spc="-30" dirty="0">
                <a:solidFill>
                  <a:srgbClr val="3D3D3D"/>
                </a:solidFill>
                <a:latin typeface="Arial" panose="020B0604020202020204" pitchFamily="34" charset="0"/>
                <a:cs typeface="Arial" panose="020B0604020202020204" pitchFamily="34" charset="0"/>
              </a:rPr>
              <a:t> </a:t>
            </a:r>
            <a:r>
              <a:rPr sz="1600" spc="-10" dirty="0">
                <a:solidFill>
                  <a:srgbClr val="3D3D3D"/>
                </a:solidFill>
                <a:latin typeface="Arial" panose="020B0604020202020204" pitchFamily="34" charset="0"/>
                <a:cs typeface="Arial" panose="020B0604020202020204" pitchFamily="34" charset="0"/>
              </a:rPr>
              <a:t>purpose…)</a:t>
            </a:r>
            <a:r>
              <a:rPr lang="en-US" sz="1600" spc="-10" dirty="0">
                <a:solidFill>
                  <a:srgbClr val="3D3D3D"/>
                </a:solidFill>
                <a:latin typeface="Arial" panose="020B0604020202020204" pitchFamily="34" charset="0"/>
                <a:cs typeface="Arial" panose="020B0604020202020204" pitchFamily="34" charset="0"/>
              </a:rPr>
              <a:t> </a:t>
            </a:r>
            <a:endParaRPr sz="1600" dirty="0">
              <a:latin typeface="Arial" panose="020B0604020202020204" pitchFamily="34" charset="0"/>
              <a:cs typeface="Arial" panose="020B0604020202020204" pitchFamily="34" charset="0"/>
            </a:endParaRPr>
          </a:p>
          <a:p>
            <a:pPr marL="298450" marR="455930" indent="-285750">
              <a:lnSpc>
                <a:spcPts val="1700"/>
              </a:lnSpc>
              <a:spcBef>
                <a:spcPts val="1085"/>
              </a:spcBef>
              <a:buFont typeface="Arial"/>
              <a:buChar char="•"/>
              <a:tabLst>
                <a:tab pos="298450" algn="l"/>
                <a:tab pos="299085" algn="l"/>
              </a:tabLst>
            </a:pPr>
            <a:r>
              <a:rPr sz="1600" dirty="0">
                <a:solidFill>
                  <a:srgbClr val="3D3D3D"/>
                </a:solidFill>
                <a:latin typeface="Arial" panose="020B0604020202020204" pitchFamily="34" charset="0"/>
                <a:cs typeface="Arial" panose="020B0604020202020204" pitchFamily="34" charset="0"/>
              </a:rPr>
              <a:t>In</a:t>
            </a:r>
            <a:r>
              <a:rPr sz="1600" spc="-35"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a</a:t>
            </a:r>
            <a:r>
              <a:rPr sz="1600" spc="-20"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production</a:t>
            </a:r>
            <a:r>
              <a:rPr sz="1600" spc="-25" dirty="0">
                <a:solidFill>
                  <a:srgbClr val="3D3D3D"/>
                </a:solidFill>
                <a:latin typeface="Arial" panose="020B0604020202020204" pitchFamily="34" charset="0"/>
                <a:cs typeface="Arial" panose="020B0604020202020204" pitchFamily="34" charset="0"/>
              </a:rPr>
              <a:t> </a:t>
            </a:r>
            <a:r>
              <a:rPr sz="1600" spc="-10" dirty="0">
                <a:solidFill>
                  <a:srgbClr val="3D3D3D"/>
                </a:solidFill>
                <a:latin typeface="Arial" panose="020B0604020202020204" pitchFamily="34" charset="0"/>
                <a:cs typeface="Arial" panose="020B0604020202020204" pitchFamily="34" charset="0"/>
              </a:rPr>
              <a:t>system,</a:t>
            </a:r>
            <a:r>
              <a:rPr sz="1600" spc="-65" dirty="0">
                <a:solidFill>
                  <a:srgbClr val="3D3D3D"/>
                </a:solidFill>
                <a:latin typeface="Arial" panose="020B0604020202020204" pitchFamily="34" charset="0"/>
                <a:cs typeface="Arial" panose="020B0604020202020204" pitchFamily="34" charset="0"/>
              </a:rPr>
              <a:t> </a:t>
            </a:r>
            <a:r>
              <a:rPr sz="1600" spc="-20" dirty="0">
                <a:solidFill>
                  <a:srgbClr val="3D3D3D"/>
                </a:solidFill>
                <a:latin typeface="Arial" panose="020B0604020202020204" pitchFamily="34" charset="0"/>
                <a:cs typeface="Arial" panose="020B0604020202020204" pitchFamily="34" charset="0"/>
              </a:rPr>
              <a:t>you’d </a:t>
            </a:r>
            <a:r>
              <a:rPr sz="1600" dirty="0">
                <a:solidFill>
                  <a:srgbClr val="3D3D3D"/>
                </a:solidFill>
                <a:latin typeface="Arial" panose="020B0604020202020204" pitchFamily="34" charset="0"/>
                <a:cs typeface="Arial" panose="020B0604020202020204" pitchFamily="34" charset="0"/>
              </a:rPr>
              <a:t>likely</a:t>
            </a:r>
            <a:r>
              <a:rPr sz="1600" spc="-25"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want</a:t>
            </a:r>
            <a:r>
              <a:rPr sz="1600" spc="-25"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to</a:t>
            </a:r>
            <a:r>
              <a:rPr sz="1600" spc="-20"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also</a:t>
            </a:r>
            <a:r>
              <a:rPr sz="1600" spc="-20"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run</a:t>
            </a:r>
            <a:r>
              <a:rPr sz="1600" spc="-25"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a</a:t>
            </a:r>
            <a:r>
              <a:rPr sz="1600" spc="-20" dirty="0">
                <a:solidFill>
                  <a:srgbClr val="3D3D3D"/>
                </a:solidFill>
                <a:latin typeface="Arial" panose="020B0604020202020204" pitchFamily="34" charset="0"/>
                <a:cs typeface="Arial" panose="020B0604020202020204" pitchFamily="34" charset="0"/>
              </a:rPr>
              <a:t> host-</a:t>
            </a:r>
            <a:r>
              <a:rPr sz="1600" dirty="0">
                <a:solidFill>
                  <a:srgbClr val="3D3D3D"/>
                </a:solidFill>
                <a:latin typeface="Arial" panose="020B0604020202020204" pitchFamily="34" charset="0"/>
                <a:cs typeface="Arial" panose="020B0604020202020204" pitchFamily="34" charset="0"/>
              </a:rPr>
              <a:t>based</a:t>
            </a:r>
            <a:r>
              <a:rPr sz="1600" spc="-20" dirty="0">
                <a:solidFill>
                  <a:srgbClr val="3D3D3D"/>
                </a:solidFill>
                <a:latin typeface="Arial" panose="020B0604020202020204" pitchFamily="34" charset="0"/>
                <a:cs typeface="Arial" panose="020B0604020202020204" pitchFamily="34" charset="0"/>
              </a:rPr>
              <a:t> </a:t>
            </a:r>
            <a:r>
              <a:rPr sz="1600" spc="-10" dirty="0">
                <a:solidFill>
                  <a:srgbClr val="3D3D3D"/>
                </a:solidFill>
                <a:latin typeface="Arial" panose="020B0604020202020204" pitchFamily="34" charset="0"/>
                <a:cs typeface="Arial" panose="020B0604020202020204" pitchFamily="34" charset="0"/>
              </a:rPr>
              <a:t>firewall</a:t>
            </a:r>
            <a:r>
              <a:rPr sz="1600" spc="-15" dirty="0">
                <a:solidFill>
                  <a:srgbClr val="3D3D3D"/>
                </a:solidFill>
                <a:latin typeface="Arial" panose="020B0604020202020204" pitchFamily="34" charset="0"/>
                <a:cs typeface="Arial" panose="020B0604020202020204" pitchFamily="34" charset="0"/>
              </a:rPr>
              <a:t> </a:t>
            </a:r>
            <a:r>
              <a:rPr sz="1600" spc="-25" dirty="0">
                <a:solidFill>
                  <a:srgbClr val="3D3D3D"/>
                </a:solidFill>
                <a:latin typeface="Arial" panose="020B0604020202020204" pitchFamily="34" charset="0"/>
                <a:cs typeface="Arial" panose="020B0604020202020204" pitchFamily="34" charset="0"/>
              </a:rPr>
              <a:t>in </a:t>
            </a:r>
            <a:r>
              <a:rPr sz="1600" dirty="0">
                <a:solidFill>
                  <a:srgbClr val="3D3D3D"/>
                </a:solidFill>
                <a:latin typeface="Arial" panose="020B0604020202020204" pitchFamily="34" charset="0"/>
                <a:cs typeface="Arial" panose="020B0604020202020204" pitchFamily="34" charset="0"/>
              </a:rPr>
              <a:t>addition</a:t>
            </a:r>
            <a:r>
              <a:rPr sz="1600" spc="-45"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to</a:t>
            </a:r>
            <a:r>
              <a:rPr sz="1600" spc="-30"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security</a:t>
            </a:r>
            <a:r>
              <a:rPr sz="1600" spc="-30"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groups</a:t>
            </a:r>
            <a:r>
              <a:rPr sz="1600" spc="-25" dirty="0">
                <a:solidFill>
                  <a:srgbClr val="3D3D3D"/>
                </a:solidFill>
                <a:latin typeface="Arial" panose="020B0604020202020204" pitchFamily="34" charset="0"/>
                <a:cs typeface="Arial" panose="020B0604020202020204" pitchFamily="34" charset="0"/>
              </a:rPr>
              <a:t> </a:t>
            </a:r>
            <a:r>
              <a:rPr sz="1600" spc="-10" dirty="0">
                <a:solidFill>
                  <a:srgbClr val="3D3D3D"/>
                </a:solidFill>
                <a:latin typeface="Arial" panose="020B0604020202020204" pitchFamily="34" charset="0"/>
                <a:cs typeface="Arial" panose="020B0604020202020204" pitchFamily="34" charset="0"/>
              </a:rPr>
              <a:t>(defense</a:t>
            </a:r>
            <a:r>
              <a:rPr sz="1600" spc="-30"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in</a:t>
            </a:r>
            <a:r>
              <a:rPr sz="1600" spc="-30" dirty="0">
                <a:solidFill>
                  <a:srgbClr val="3D3D3D"/>
                </a:solidFill>
                <a:latin typeface="Arial" panose="020B0604020202020204" pitchFamily="34" charset="0"/>
                <a:cs typeface="Arial" panose="020B0604020202020204" pitchFamily="34" charset="0"/>
              </a:rPr>
              <a:t> </a:t>
            </a:r>
            <a:r>
              <a:rPr sz="1600" spc="-10" dirty="0">
                <a:solidFill>
                  <a:srgbClr val="3D3D3D"/>
                </a:solidFill>
                <a:latin typeface="Arial" panose="020B0604020202020204" pitchFamily="34" charset="0"/>
                <a:cs typeface="Arial" panose="020B0604020202020204" pitchFamily="34" charset="0"/>
              </a:rPr>
              <a:t>depth!)</a:t>
            </a:r>
            <a:endParaRPr sz="1600" dirty="0">
              <a:latin typeface="Arial" panose="020B0604020202020204" pitchFamily="34" charset="0"/>
              <a:cs typeface="Arial" panose="020B0604020202020204" pitchFamily="34" charset="0"/>
            </a:endParaRPr>
          </a:p>
          <a:p>
            <a:pPr marL="297815" marR="387350" indent="-285750">
              <a:lnSpc>
                <a:spcPts val="1800"/>
              </a:lnSpc>
              <a:spcBef>
                <a:spcPts val="940"/>
              </a:spcBef>
              <a:buFont typeface="Arial"/>
              <a:buChar char="•"/>
              <a:tabLst>
                <a:tab pos="298450" algn="l"/>
                <a:tab pos="299085" algn="l"/>
              </a:tabLst>
            </a:pPr>
            <a:r>
              <a:rPr sz="1600" dirty="0">
                <a:solidFill>
                  <a:srgbClr val="3D3D3D"/>
                </a:solidFill>
                <a:latin typeface="Arial" panose="020B0604020202020204" pitchFamily="34" charset="0"/>
                <a:cs typeface="Arial" panose="020B0604020202020204" pitchFamily="34" charset="0"/>
              </a:rPr>
              <a:t>Update</a:t>
            </a:r>
            <a:r>
              <a:rPr sz="1600" spc="-35"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often!</a:t>
            </a:r>
            <a:r>
              <a:rPr sz="1600" spc="-25"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Unattended</a:t>
            </a:r>
            <a:r>
              <a:rPr sz="1600" spc="-20"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security</a:t>
            </a:r>
            <a:r>
              <a:rPr sz="1600" spc="-25"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upgrades</a:t>
            </a:r>
            <a:r>
              <a:rPr sz="1600" spc="-15"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should</a:t>
            </a:r>
            <a:r>
              <a:rPr sz="1600" spc="-20"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be</a:t>
            </a:r>
            <a:r>
              <a:rPr sz="1600" spc="-20"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turned</a:t>
            </a:r>
            <a:r>
              <a:rPr sz="1600" spc="-20"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on</a:t>
            </a:r>
            <a:r>
              <a:rPr sz="1600" spc="-25"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in</a:t>
            </a:r>
            <a:r>
              <a:rPr sz="1600" spc="-70" dirty="0">
                <a:solidFill>
                  <a:srgbClr val="3D3D3D"/>
                </a:solidFill>
                <a:latin typeface="Arial" panose="020B0604020202020204" pitchFamily="34" charset="0"/>
                <a:cs typeface="Arial" panose="020B0604020202020204" pitchFamily="34" charset="0"/>
              </a:rPr>
              <a:t> </a:t>
            </a:r>
            <a:r>
              <a:rPr lang="en-US" sz="1600" spc="-30" dirty="0">
                <a:solidFill>
                  <a:srgbClr val="3D3D3D"/>
                </a:solidFill>
                <a:latin typeface="Arial" panose="020B0604020202020204" pitchFamily="34" charset="0"/>
                <a:cs typeface="Arial" panose="020B0604020202020204" pitchFamily="34" charset="0"/>
              </a:rPr>
              <a:t>all featured</a:t>
            </a:r>
            <a:r>
              <a:rPr sz="1600" spc="-5"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images…but </a:t>
            </a:r>
            <a:r>
              <a:rPr sz="1600" spc="-10" dirty="0">
                <a:solidFill>
                  <a:srgbClr val="3D3D3D"/>
                </a:solidFill>
                <a:latin typeface="Arial" panose="020B0604020202020204" pitchFamily="34" charset="0"/>
                <a:cs typeface="Arial" panose="020B0604020202020204" pitchFamily="34" charset="0"/>
              </a:rPr>
              <a:t>still…</a:t>
            </a:r>
            <a:endParaRPr sz="1600" dirty="0">
              <a:latin typeface="Arial" panose="020B0604020202020204" pitchFamily="34" charset="0"/>
              <a:cs typeface="Arial" panose="020B0604020202020204" pitchFamily="34" charset="0"/>
            </a:endParaRPr>
          </a:p>
          <a:p>
            <a:pPr marL="297815" indent="-285750">
              <a:lnSpc>
                <a:spcPct val="100000"/>
              </a:lnSpc>
              <a:spcBef>
                <a:spcPts val="725"/>
              </a:spcBef>
              <a:buFont typeface="Arial"/>
              <a:buChar char="•"/>
              <a:tabLst>
                <a:tab pos="297815" algn="l"/>
                <a:tab pos="298450" algn="l"/>
              </a:tabLst>
            </a:pPr>
            <a:r>
              <a:rPr sz="1600" spc="-50" dirty="0">
                <a:solidFill>
                  <a:srgbClr val="3D3D3D"/>
                </a:solidFill>
                <a:latin typeface="Arial" panose="020B0604020202020204" pitchFamily="34" charset="0"/>
                <a:cs typeface="Arial" panose="020B0604020202020204" pitchFamily="34" charset="0"/>
              </a:rPr>
              <a:t>Turn</a:t>
            </a:r>
            <a:r>
              <a:rPr sz="1600" spc="-10"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off</a:t>
            </a:r>
            <a:r>
              <a:rPr sz="1600" spc="-10"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any</a:t>
            </a:r>
            <a:r>
              <a:rPr sz="1600" spc="-10" dirty="0">
                <a:solidFill>
                  <a:srgbClr val="3D3D3D"/>
                </a:solidFill>
                <a:latin typeface="Arial" panose="020B0604020202020204" pitchFamily="34" charset="0"/>
                <a:cs typeface="Arial" panose="020B0604020202020204" pitchFamily="34" charset="0"/>
              </a:rPr>
              <a:t> services/listeners</a:t>
            </a:r>
            <a:r>
              <a:rPr sz="1600" dirty="0">
                <a:solidFill>
                  <a:srgbClr val="3D3D3D"/>
                </a:solidFill>
                <a:latin typeface="Arial" panose="020B0604020202020204" pitchFamily="34" charset="0"/>
                <a:cs typeface="Arial" panose="020B0604020202020204" pitchFamily="34" charset="0"/>
              </a:rPr>
              <a:t> you</a:t>
            </a:r>
            <a:r>
              <a:rPr sz="1600" spc="-10"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do</a:t>
            </a:r>
            <a:r>
              <a:rPr sz="1600" spc="-5"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not</a:t>
            </a:r>
            <a:r>
              <a:rPr sz="1600" spc="-10" dirty="0">
                <a:solidFill>
                  <a:srgbClr val="3D3D3D"/>
                </a:solidFill>
                <a:latin typeface="Arial" panose="020B0604020202020204" pitchFamily="34" charset="0"/>
                <a:cs typeface="Arial" panose="020B0604020202020204" pitchFamily="34" charset="0"/>
              </a:rPr>
              <a:t> </a:t>
            </a:r>
            <a:r>
              <a:rPr sz="1600" spc="-20" dirty="0">
                <a:solidFill>
                  <a:srgbClr val="3D3D3D"/>
                </a:solidFill>
                <a:latin typeface="Arial" panose="020B0604020202020204" pitchFamily="34" charset="0"/>
                <a:cs typeface="Arial" panose="020B0604020202020204" pitchFamily="34" charset="0"/>
              </a:rPr>
              <a:t>need</a:t>
            </a:r>
            <a:endParaRPr sz="1600" dirty="0">
              <a:latin typeface="Arial" panose="020B0604020202020204" pitchFamily="34" charset="0"/>
              <a:cs typeface="Arial" panose="020B0604020202020204" pitchFamily="34" charset="0"/>
            </a:endParaRPr>
          </a:p>
          <a:p>
            <a:pPr marL="297815" marR="231775" indent="-285750">
              <a:lnSpc>
                <a:spcPct val="91300"/>
              </a:lnSpc>
              <a:spcBef>
                <a:spcPts val="960"/>
              </a:spcBef>
              <a:buFont typeface="Arial"/>
              <a:buChar char="•"/>
              <a:tabLst>
                <a:tab pos="297815" algn="l"/>
                <a:tab pos="298450" algn="l"/>
              </a:tabLst>
            </a:pPr>
            <a:r>
              <a:rPr sz="1600" spc="-20" dirty="0">
                <a:solidFill>
                  <a:srgbClr val="3D3D3D"/>
                </a:solidFill>
                <a:latin typeface="Arial" panose="020B0604020202020204" pitchFamily="34" charset="0"/>
                <a:cs typeface="Arial" panose="020B0604020202020204" pitchFamily="34" charset="0"/>
              </a:rPr>
              <a:t>For</a:t>
            </a:r>
            <a:r>
              <a:rPr sz="1600" spc="-35"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any</a:t>
            </a:r>
            <a:r>
              <a:rPr sz="1600" spc="-20"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service</a:t>
            </a:r>
            <a:r>
              <a:rPr sz="1600" spc="-20"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you</a:t>
            </a:r>
            <a:r>
              <a:rPr sz="1600" spc="-20"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run</a:t>
            </a:r>
            <a:r>
              <a:rPr sz="1600" spc="-25"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on</a:t>
            </a:r>
            <a:r>
              <a:rPr sz="1600" spc="-20"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a</a:t>
            </a:r>
            <a:r>
              <a:rPr sz="1600" spc="-20"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host,</a:t>
            </a:r>
            <a:r>
              <a:rPr sz="1600" spc="-60"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limit</a:t>
            </a:r>
            <a:r>
              <a:rPr sz="1600" spc="-20"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the</a:t>
            </a:r>
            <a:r>
              <a:rPr sz="1600" spc="-20"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access</a:t>
            </a:r>
            <a:r>
              <a:rPr sz="1600" spc="-10"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as</a:t>
            </a:r>
            <a:r>
              <a:rPr sz="1600" spc="-15"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much</a:t>
            </a:r>
            <a:r>
              <a:rPr sz="1600" spc="-20"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as</a:t>
            </a:r>
            <a:r>
              <a:rPr sz="1600" spc="-15"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possible</a:t>
            </a:r>
            <a:r>
              <a:rPr sz="1600" spc="-15"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a:t>
            </a:r>
            <a:r>
              <a:rPr sz="1600" spc="-5"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if</a:t>
            </a:r>
            <a:r>
              <a:rPr sz="1600" spc="-15" dirty="0">
                <a:solidFill>
                  <a:srgbClr val="3D3D3D"/>
                </a:solidFill>
                <a:latin typeface="Arial" panose="020B0604020202020204" pitchFamily="34" charset="0"/>
                <a:cs typeface="Arial" panose="020B0604020202020204" pitchFamily="34" charset="0"/>
              </a:rPr>
              <a:t> </a:t>
            </a:r>
            <a:r>
              <a:rPr sz="1600" spc="-20" dirty="0">
                <a:solidFill>
                  <a:srgbClr val="3D3D3D"/>
                </a:solidFill>
                <a:latin typeface="Arial" panose="020B0604020202020204" pitchFamily="34" charset="0"/>
                <a:cs typeface="Arial" panose="020B0604020202020204" pitchFamily="34" charset="0"/>
              </a:rPr>
              <a:t>it’s </a:t>
            </a:r>
            <a:r>
              <a:rPr sz="1600" dirty="0">
                <a:solidFill>
                  <a:srgbClr val="3D3D3D"/>
                </a:solidFill>
                <a:latin typeface="Arial" panose="020B0604020202020204" pitchFamily="34" charset="0"/>
                <a:cs typeface="Arial" panose="020B0604020202020204" pitchFamily="34" charset="0"/>
              </a:rPr>
              <a:t>world</a:t>
            </a:r>
            <a:r>
              <a:rPr sz="1600" spc="-35" dirty="0">
                <a:solidFill>
                  <a:srgbClr val="3D3D3D"/>
                </a:solidFill>
                <a:latin typeface="Arial" panose="020B0604020202020204" pitchFamily="34" charset="0"/>
                <a:cs typeface="Arial" panose="020B0604020202020204" pitchFamily="34" charset="0"/>
              </a:rPr>
              <a:t> </a:t>
            </a:r>
            <a:r>
              <a:rPr sz="1600" spc="-10" dirty="0">
                <a:solidFill>
                  <a:srgbClr val="3D3D3D"/>
                </a:solidFill>
                <a:latin typeface="Arial" panose="020B0604020202020204" pitchFamily="34" charset="0"/>
                <a:cs typeface="Arial" panose="020B0604020202020204" pitchFamily="34" charset="0"/>
              </a:rPr>
              <a:t>accessible,</a:t>
            </a:r>
            <a:r>
              <a:rPr sz="1600" spc="-70"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make</a:t>
            </a:r>
            <a:r>
              <a:rPr sz="1600" spc="-25"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sure</a:t>
            </a:r>
            <a:r>
              <a:rPr sz="1600" spc="-25"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permissions</a:t>
            </a:r>
            <a:r>
              <a:rPr sz="1600" spc="-20"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and</a:t>
            </a:r>
            <a:r>
              <a:rPr sz="1600" spc="-25"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privileges</a:t>
            </a:r>
            <a:r>
              <a:rPr sz="1600" spc="-20"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are</a:t>
            </a:r>
            <a:r>
              <a:rPr sz="1600" spc="-25"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as</a:t>
            </a:r>
            <a:r>
              <a:rPr sz="1600" spc="-20"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limited</a:t>
            </a:r>
            <a:r>
              <a:rPr sz="1600" spc="-20" dirty="0">
                <a:solidFill>
                  <a:srgbClr val="3D3D3D"/>
                </a:solidFill>
                <a:latin typeface="Arial" panose="020B0604020202020204" pitchFamily="34" charset="0"/>
                <a:cs typeface="Arial" panose="020B0604020202020204" pitchFamily="34" charset="0"/>
              </a:rPr>
              <a:t> </a:t>
            </a:r>
            <a:r>
              <a:rPr sz="1600" spc="-25" dirty="0">
                <a:solidFill>
                  <a:srgbClr val="3D3D3D"/>
                </a:solidFill>
                <a:latin typeface="Arial" panose="020B0604020202020204" pitchFamily="34" charset="0"/>
                <a:cs typeface="Arial" panose="020B0604020202020204" pitchFamily="34" charset="0"/>
              </a:rPr>
              <a:t>as </a:t>
            </a:r>
            <a:r>
              <a:rPr sz="1600" spc="-10" dirty="0">
                <a:solidFill>
                  <a:srgbClr val="3D3D3D"/>
                </a:solidFill>
                <a:latin typeface="Arial" panose="020B0604020202020204" pitchFamily="34" charset="0"/>
                <a:cs typeface="Arial" panose="020B0604020202020204" pitchFamily="34" charset="0"/>
              </a:rPr>
              <a:t>possible</a:t>
            </a:r>
            <a:endParaRPr sz="1600" dirty="0">
              <a:latin typeface="Arial" panose="020B0604020202020204" pitchFamily="34" charset="0"/>
              <a:cs typeface="Arial" panose="020B0604020202020204" pitchFamily="34" charset="0"/>
            </a:endParaRPr>
          </a:p>
          <a:p>
            <a:pPr marL="297815" marR="344805" indent="-285750">
              <a:lnSpc>
                <a:spcPts val="1700"/>
              </a:lnSpc>
              <a:spcBef>
                <a:spcPts val="1010"/>
              </a:spcBef>
              <a:buFont typeface="Arial"/>
              <a:buChar char="•"/>
              <a:tabLst>
                <a:tab pos="297815" algn="l"/>
                <a:tab pos="298450" algn="l"/>
              </a:tabLst>
            </a:pPr>
            <a:r>
              <a:rPr sz="1600" dirty="0">
                <a:solidFill>
                  <a:srgbClr val="3D3D3D"/>
                </a:solidFill>
                <a:latin typeface="Arial" panose="020B0604020202020204" pitchFamily="34" charset="0"/>
                <a:cs typeface="Arial" panose="020B0604020202020204" pitchFamily="34" charset="0"/>
              </a:rPr>
              <a:t>Limit</a:t>
            </a:r>
            <a:r>
              <a:rPr sz="1600" spc="-30"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the</a:t>
            </a:r>
            <a:r>
              <a:rPr sz="1600" spc="-15"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number</a:t>
            </a:r>
            <a:r>
              <a:rPr sz="1600" spc="-20"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of</a:t>
            </a:r>
            <a:r>
              <a:rPr sz="1600" spc="-15"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people</a:t>
            </a:r>
            <a:r>
              <a:rPr sz="1600" spc="-15"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that</a:t>
            </a:r>
            <a:r>
              <a:rPr sz="1600" spc="-20" dirty="0">
                <a:solidFill>
                  <a:srgbClr val="3D3D3D"/>
                </a:solidFill>
                <a:latin typeface="Arial" panose="020B0604020202020204" pitchFamily="34" charset="0"/>
                <a:cs typeface="Arial" panose="020B0604020202020204" pitchFamily="34" charset="0"/>
              </a:rPr>
              <a:t> </a:t>
            </a:r>
            <a:r>
              <a:rPr sz="1600" spc="-10" dirty="0">
                <a:solidFill>
                  <a:srgbClr val="3D3D3D"/>
                </a:solidFill>
                <a:latin typeface="Arial" panose="020B0604020202020204" pitchFamily="34" charset="0"/>
                <a:cs typeface="Arial" panose="020B0604020202020204" pitchFamily="34" charset="0"/>
              </a:rPr>
              <a:t>interactively</a:t>
            </a:r>
            <a:r>
              <a:rPr sz="1600" spc="-20"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login</a:t>
            </a:r>
            <a:r>
              <a:rPr sz="1600" spc="-15"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a:t>
            </a:r>
            <a:r>
              <a:rPr sz="1600" spc="-5"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and</a:t>
            </a:r>
            <a:r>
              <a:rPr sz="1600" spc="-10"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create</a:t>
            </a:r>
            <a:r>
              <a:rPr sz="1600" spc="-10"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accounts</a:t>
            </a:r>
            <a:r>
              <a:rPr sz="1600" spc="-5" dirty="0">
                <a:solidFill>
                  <a:srgbClr val="3D3D3D"/>
                </a:solidFill>
                <a:latin typeface="Arial" panose="020B0604020202020204" pitchFamily="34" charset="0"/>
                <a:cs typeface="Arial" panose="020B0604020202020204" pitchFamily="34" charset="0"/>
              </a:rPr>
              <a:t> </a:t>
            </a:r>
            <a:r>
              <a:rPr sz="1600" spc="-25" dirty="0">
                <a:solidFill>
                  <a:srgbClr val="3D3D3D"/>
                </a:solidFill>
                <a:latin typeface="Arial" panose="020B0604020202020204" pitchFamily="34" charset="0"/>
                <a:cs typeface="Arial" panose="020B0604020202020204" pitchFamily="34" charset="0"/>
              </a:rPr>
              <a:t>for </a:t>
            </a:r>
            <a:r>
              <a:rPr sz="1600" dirty="0">
                <a:solidFill>
                  <a:srgbClr val="3D3D3D"/>
                </a:solidFill>
                <a:latin typeface="Arial" panose="020B0604020202020204" pitchFamily="34" charset="0"/>
                <a:cs typeface="Arial" panose="020B0604020202020204" pitchFamily="34" charset="0"/>
              </a:rPr>
              <a:t>them</a:t>
            </a:r>
            <a:r>
              <a:rPr sz="1600" spc="-45"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instead</a:t>
            </a:r>
            <a:r>
              <a:rPr sz="1600" spc="-25"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of</a:t>
            </a:r>
            <a:r>
              <a:rPr sz="1600" spc="-35"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using</a:t>
            </a:r>
            <a:r>
              <a:rPr sz="1600" spc="-25"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shared</a:t>
            </a:r>
            <a:r>
              <a:rPr sz="1600" spc="-30"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accounts</a:t>
            </a:r>
            <a:r>
              <a:rPr sz="1600" spc="-20" dirty="0">
                <a:solidFill>
                  <a:srgbClr val="3D3D3D"/>
                </a:solidFill>
                <a:latin typeface="Arial" panose="020B0604020202020204" pitchFamily="34" charset="0"/>
                <a:cs typeface="Arial" panose="020B0604020202020204" pitchFamily="34" charset="0"/>
              </a:rPr>
              <a:t> </a:t>
            </a:r>
            <a:r>
              <a:rPr sz="1600" spc="-10" dirty="0">
                <a:solidFill>
                  <a:srgbClr val="3D3D3D"/>
                </a:solidFill>
                <a:latin typeface="Arial" panose="020B0604020202020204" pitchFamily="34" charset="0"/>
                <a:cs typeface="Arial" panose="020B0604020202020204" pitchFamily="34" charset="0"/>
              </a:rPr>
              <a:t>(e.g.</a:t>
            </a:r>
            <a:r>
              <a:rPr sz="1600" spc="-70"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centos</a:t>
            </a:r>
            <a:r>
              <a:rPr sz="1600" spc="-25"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or</a:t>
            </a:r>
            <a:r>
              <a:rPr sz="1600" spc="-30"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ubuntu</a:t>
            </a:r>
            <a:r>
              <a:rPr sz="1600" spc="-30" dirty="0">
                <a:solidFill>
                  <a:srgbClr val="3D3D3D"/>
                </a:solidFill>
                <a:latin typeface="Arial" panose="020B0604020202020204" pitchFamily="34" charset="0"/>
                <a:cs typeface="Arial" panose="020B0604020202020204" pitchFamily="34" charset="0"/>
              </a:rPr>
              <a:t> </a:t>
            </a:r>
            <a:r>
              <a:rPr sz="1600" spc="-10" dirty="0">
                <a:solidFill>
                  <a:srgbClr val="3D3D3D"/>
                </a:solidFill>
                <a:latin typeface="Arial" panose="020B0604020202020204" pitchFamily="34" charset="0"/>
                <a:cs typeface="Arial" panose="020B0604020202020204" pitchFamily="34" charset="0"/>
              </a:rPr>
              <a:t>account)</a:t>
            </a:r>
            <a:endParaRPr sz="1600" dirty="0">
              <a:latin typeface="Arial" panose="020B0604020202020204" pitchFamily="34" charset="0"/>
              <a:cs typeface="Arial" panose="020B0604020202020204" pitchFamily="34" charset="0"/>
            </a:endParaRPr>
          </a:p>
          <a:p>
            <a:pPr marL="297815" indent="-285750">
              <a:lnSpc>
                <a:spcPct val="100000"/>
              </a:lnSpc>
              <a:spcBef>
                <a:spcPts val="869"/>
              </a:spcBef>
              <a:buFont typeface="Arial"/>
              <a:buChar char="•"/>
              <a:tabLst>
                <a:tab pos="297815" algn="l"/>
                <a:tab pos="298450" algn="l"/>
              </a:tabLst>
            </a:pPr>
            <a:r>
              <a:rPr sz="1600" dirty="0">
                <a:solidFill>
                  <a:srgbClr val="3D3D3D"/>
                </a:solidFill>
                <a:latin typeface="Arial" panose="020B0604020202020204" pitchFamily="34" charset="0"/>
                <a:cs typeface="Arial" panose="020B0604020202020204" pitchFamily="34" charset="0"/>
              </a:rPr>
              <a:t>Monitor</a:t>
            </a:r>
            <a:r>
              <a:rPr sz="1600" spc="-35"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the</a:t>
            </a:r>
            <a:r>
              <a:rPr sz="1600" spc="-15"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logs</a:t>
            </a:r>
            <a:r>
              <a:rPr sz="1600" spc="-15"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a:t>
            </a:r>
            <a:r>
              <a:rPr sz="1600" spc="-15"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lots</a:t>
            </a:r>
            <a:r>
              <a:rPr sz="1600" spc="-10"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of</a:t>
            </a:r>
            <a:r>
              <a:rPr sz="1600" spc="-25"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tools</a:t>
            </a:r>
            <a:r>
              <a:rPr sz="1600" spc="-10"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out</a:t>
            </a:r>
            <a:r>
              <a:rPr sz="1600" spc="-25"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there</a:t>
            </a:r>
            <a:r>
              <a:rPr sz="1600" spc="-15"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to</a:t>
            </a:r>
            <a:r>
              <a:rPr sz="1600" spc="-20"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help</a:t>
            </a:r>
            <a:r>
              <a:rPr sz="1600" spc="-15"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with</a:t>
            </a:r>
            <a:r>
              <a:rPr sz="1600" spc="-20" dirty="0">
                <a:solidFill>
                  <a:srgbClr val="3D3D3D"/>
                </a:solidFill>
                <a:latin typeface="Arial" panose="020B0604020202020204" pitchFamily="34" charset="0"/>
                <a:cs typeface="Arial" panose="020B0604020202020204" pitchFamily="34" charset="0"/>
              </a:rPr>
              <a:t> </a:t>
            </a:r>
            <a:r>
              <a:rPr sz="1600" spc="-10" dirty="0">
                <a:solidFill>
                  <a:srgbClr val="3D3D3D"/>
                </a:solidFill>
                <a:latin typeface="Arial" panose="020B0604020202020204" pitchFamily="34" charset="0"/>
                <a:cs typeface="Arial" panose="020B0604020202020204" pitchFamily="34" charset="0"/>
              </a:rPr>
              <a:t>this!</a:t>
            </a:r>
            <a:endParaRPr sz="1600" dirty="0">
              <a:latin typeface="Arial" panose="020B0604020202020204" pitchFamily="34" charset="0"/>
              <a:cs typeface="Arial" panose="020B0604020202020204" pitchFamily="34" charset="0"/>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677C54-FF74-44E2-612A-49994ECF6446}"/>
              </a:ext>
            </a:extLst>
          </p:cNvPr>
          <p:cNvSpPr>
            <a:spLocks noGrp="1"/>
          </p:cNvSpPr>
          <p:nvPr>
            <p:ph type="title"/>
          </p:nvPr>
        </p:nvSpPr>
        <p:spPr/>
        <p:txBody>
          <a:bodyPr/>
          <a:lstStyle/>
          <a:p>
            <a:r>
              <a:rPr lang="en-US" dirty="0"/>
              <a:t>Where can I get help?</a:t>
            </a:r>
          </a:p>
        </p:txBody>
      </p:sp>
      <p:sp>
        <p:nvSpPr>
          <p:cNvPr id="3" name="Text Placeholder 2">
            <a:extLst>
              <a:ext uri="{FF2B5EF4-FFF2-40B4-BE49-F238E27FC236}">
                <a16:creationId xmlns:a16="http://schemas.microsoft.com/office/drawing/2014/main" id="{3E137CA3-527C-309F-731F-A5216DA8CF79}"/>
              </a:ext>
            </a:extLst>
          </p:cNvPr>
          <p:cNvSpPr>
            <a:spLocks noGrp="1"/>
          </p:cNvSpPr>
          <p:nvPr>
            <p:ph type="body" idx="1"/>
          </p:nvPr>
        </p:nvSpPr>
        <p:spPr/>
        <p:txBody>
          <a:bodyPr/>
          <a:lstStyle/>
          <a:p>
            <a:r>
              <a:rPr lang="en-US" sz="2000" u="none" dirty="0">
                <a:solidFill>
                  <a:schemeClr val="tx1"/>
                </a:solidFill>
                <a:latin typeface="Arial" panose="020B0604020202020204" pitchFamily="34" charset="0"/>
                <a:cs typeface="Arial" panose="020B0604020202020204" pitchFamily="34" charset="0"/>
              </a:rPr>
              <a:t>Jetstream2 docs: </a:t>
            </a:r>
            <a:r>
              <a:rPr lang="en-US" sz="2000" u="none" dirty="0">
                <a:solidFill>
                  <a:schemeClr val="tx1"/>
                </a:solidFill>
                <a:latin typeface="Arial" panose="020B0604020202020204" pitchFamily="34" charset="0"/>
                <a:cs typeface="Arial" panose="020B0604020202020204" pitchFamily="34" charset="0"/>
                <a:hlinkClick r:id="rId2"/>
              </a:rPr>
              <a:t>https://docs.jetstream-cloud.org/</a:t>
            </a:r>
            <a:endParaRPr lang="en-US" sz="2000" u="none" dirty="0">
              <a:solidFill>
                <a:schemeClr val="tx1"/>
              </a:solidFill>
              <a:latin typeface="Arial" panose="020B0604020202020204" pitchFamily="34" charset="0"/>
              <a:cs typeface="Arial" panose="020B0604020202020204" pitchFamily="34" charset="0"/>
            </a:endParaRPr>
          </a:p>
          <a:p>
            <a:r>
              <a:rPr lang="en-US" sz="2000" u="none" dirty="0">
                <a:solidFill>
                  <a:schemeClr val="tx1"/>
                </a:solidFill>
                <a:latin typeface="Arial" panose="020B0604020202020204" pitchFamily="34" charset="0"/>
                <a:cs typeface="Arial" panose="020B0604020202020204" pitchFamily="34" charset="0"/>
              </a:rPr>
              <a:t>ACCESS docs: </a:t>
            </a:r>
            <a:r>
              <a:rPr lang="en-US" sz="2000" u="none" dirty="0">
                <a:solidFill>
                  <a:schemeClr val="tx1"/>
                </a:solidFill>
                <a:latin typeface="Arial" panose="020B0604020202020204" pitchFamily="34" charset="0"/>
                <a:cs typeface="Arial" panose="020B0604020202020204" pitchFamily="34" charset="0"/>
                <a:hlinkClick r:id="rId3"/>
              </a:rPr>
              <a:t>https://support.access-ci.org/</a:t>
            </a:r>
            <a:endParaRPr lang="en-US" sz="2000" u="none" dirty="0">
              <a:solidFill>
                <a:schemeClr val="tx1"/>
              </a:solidFill>
              <a:latin typeface="Arial" panose="020B0604020202020204" pitchFamily="34" charset="0"/>
              <a:cs typeface="Arial" panose="020B0604020202020204" pitchFamily="34" charset="0"/>
            </a:endParaRPr>
          </a:p>
          <a:p>
            <a:r>
              <a:rPr lang="en-US" sz="2000" u="none" dirty="0">
                <a:solidFill>
                  <a:schemeClr val="tx1"/>
                </a:solidFill>
                <a:latin typeface="Arial" panose="020B0604020202020204" pitchFamily="34" charset="0"/>
                <a:cs typeface="Arial" panose="020B0604020202020204" pitchFamily="34" charset="0"/>
              </a:rPr>
              <a:t>ACCESS Support Form: </a:t>
            </a:r>
            <a:r>
              <a:rPr lang="en-US" sz="2000" u="none" dirty="0">
                <a:solidFill>
                  <a:schemeClr val="tx1"/>
                </a:solidFill>
                <a:latin typeface="Arial" panose="020B0604020202020204" pitchFamily="34" charset="0"/>
                <a:cs typeface="Arial" panose="020B0604020202020204" pitchFamily="34" charset="0"/>
                <a:hlinkClick r:id="rId4"/>
              </a:rPr>
              <a:t>https://support.access-ci.org/open-a-ticket</a:t>
            </a:r>
            <a:endParaRPr lang="en-US" sz="2000" u="none" dirty="0">
              <a:solidFill>
                <a:schemeClr val="tx1"/>
              </a:solidFill>
              <a:latin typeface="Arial" panose="020B0604020202020204" pitchFamily="34" charset="0"/>
              <a:cs typeface="Arial" panose="020B0604020202020204" pitchFamily="34" charset="0"/>
            </a:endParaRPr>
          </a:p>
          <a:p>
            <a:endParaRPr lang="en-US" sz="2000" u="none" dirty="0">
              <a:solidFill>
                <a:schemeClr val="tx1"/>
              </a:solidFill>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33755BEC-6146-5898-4C32-9E051728B239}"/>
              </a:ext>
            </a:extLst>
          </p:cNvPr>
          <p:cNvSpPr>
            <a:spLocks noGrp="1"/>
          </p:cNvSpPr>
          <p:nvPr>
            <p:ph type="sldNum" sz="quarter" idx="7"/>
          </p:nvPr>
        </p:nvSpPr>
        <p:spPr/>
        <p:txBody>
          <a:bodyPr/>
          <a:lstStyle/>
          <a:p>
            <a:fld id="{B6F15528-21DE-4FAA-801E-634DDDAF4B2B}" type="slidenum">
              <a:rPr lang="en-US" smtClean="0"/>
              <a:t>31</a:t>
            </a:fld>
            <a:endParaRPr lang="en-US"/>
          </a:p>
        </p:txBody>
      </p:sp>
    </p:spTree>
    <p:extLst>
      <p:ext uri="{BB962C8B-B14F-4D97-AF65-F5344CB8AC3E}">
        <p14:creationId xmlns:p14="http://schemas.microsoft.com/office/powerpoint/2010/main" val="280859660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Google Shape;320;p18"/>
          <p:cNvSpPr txBox="1">
            <a:spLocks noGrp="1"/>
          </p:cNvSpPr>
          <p:nvPr>
            <p:ph type="title"/>
          </p:nvPr>
        </p:nvSpPr>
        <p:spPr>
          <a:xfrm>
            <a:off x="3657601" y="423717"/>
            <a:ext cx="4857749" cy="909376"/>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Clr>
                <a:srgbClr val="990000"/>
              </a:buClr>
              <a:buSzPts val="2800"/>
              <a:buFont typeface="Arial"/>
              <a:buNone/>
            </a:pPr>
            <a:r>
              <a:rPr lang="en-US" sz="2800"/>
              <a:t>Acknowledgements</a:t>
            </a:r>
            <a:endParaRPr/>
          </a:p>
        </p:txBody>
      </p:sp>
      <p:sp>
        <p:nvSpPr>
          <p:cNvPr id="321" name="Google Shape;321;p18"/>
          <p:cNvSpPr txBox="1">
            <a:spLocks noGrp="1"/>
          </p:cNvSpPr>
          <p:nvPr>
            <p:ph type="body" idx="1"/>
          </p:nvPr>
        </p:nvSpPr>
        <p:spPr>
          <a:xfrm>
            <a:off x="628650" y="1524615"/>
            <a:ext cx="7886700" cy="349073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3D3D3D"/>
              </a:buClr>
              <a:buSzPts val="1600"/>
              <a:buNone/>
            </a:pPr>
            <a:r>
              <a:rPr lang="en-US" dirty="0"/>
              <a:t>NSF Awards 1053575 &amp; 1548562 (XSEDE), 1445604 (Jetstream) and 2005506 (Jetstream2)</a:t>
            </a:r>
            <a:endParaRPr dirty="0"/>
          </a:p>
          <a:p>
            <a:pPr marL="0" lvl="0" indent="0" algn="l" rtl="0">
              <a:lnSpc>
                <a:spcPct val="100000"/>
              </a:lnSpc>
              <a:spcBef>
                <a:spcPts val="400"/>
              </a:spcBef>
              <a:spcAft>
                <a:spcPts val="0"/>
              </a:spcAft>
              <a:buClr>
                <a:srgbClr val="3D3D3D"/>
              </a:buClr>
              <a:buSzPts val="1600"/>
              <a:buNone/>
            </a:pPr>
            <a:endParaRPr dirty="0"/>
          </a:p>
          <a:p>
            <a:pPr marL="0" lvl="0" indent="0" algn="l" rtl="0">
              <a:lnSpc>
                <a:spcPct val="100000"/>
              </a:lnSpc>
              <a:spcBef>
                <a:spcPts val="400"/>
              </a:spcBef>
              <a:spcAft>
                <a:spcPts val="0"/>
              </a:spcAft>
              <a:buClr>
                <a:srgbClr val="3D3D3D"/>
              </a:buClr>
              <a:buSzPts val="1600"/>
              <a:buNone/>
            </a:pPr>
            <a:r>
              <a:rPr lang="en-US" dirty="0"/>
              <a:t>This document was developed with support from the National Science Foundation. Any opinions, findings, conclusions, or recommendations expressed in this material are those of the author(s) and do not necessarily reflect the views of the NSF.</a:t>
            </a:r>
            <a:endParaRPr dirty="0"/>
          </a:p>
          <a:p>
            <a:pPr marL="0" lvl="0" indent="0" algn="l" rtl="0">
              <a:lnSpc>
                <a:spcPct val="100000"/>
              </a:lnSpc>
              <a:spcBef>
                <a:spcPts val="400"/>
              </a:spcBef>
              <a:spcAft>
                <a:spcPts val="0"/>
              </a:spcAft>
              <a:buClr>
                <a:srgbClr val="3D3D3D"/>
              </a:buClr>
              <a:buSzPts val="1600"/>
              <a:buNone/>
            </a:pPr>
            <a:endParaRPr dirty="0"/>
          </a:p>
          <a:p>
            <a:pPr marL="0" lvl="0" indent="0" algn="l" rtl="0">
              <a:lnSpc>
                <a:spcPct val="100000"/>
              </a:lnSpc>
              <a:spcBef>
                <a:spcPts val="400"/>
              </a:spcBef>
              <a:spcAft>
                <a:spcPts val="0"/>
              </a:spcAft>
              <a:buClr>
                <a:srgbClr val="3D3D3D"/>
              </a:buClr>
              <a:buSzPts val="1600"/>
              <a:buNone/>
            </a:pPr>
            <a:r>
              <a:rPr lang="en-US" dirty="0"/>
              <a:t>Special thanks to contributors &amp; Jetstream2 partners </a:t>
            </a:r>
            <a:endParaRPr dirty="0"/>
          </a:p>
          <a:p>
            <a:pPr marL="285750" lvl="0" indent="-285750" algn="l" rtl="0">
              <a:lnSpc>
                <a:spcPct val="100000"/>
              </a:lnSpc>
              <a:spcBef>
                <a:spcPts val="400"/>
              </a:spcBef>
              <a:spcAft>
                <a:spcPts val="0"/>
              </a:spcAft>
              <a:buClr>
                <a:srgbClr val="3D3D3D"/>
              </a:buClr>
              <a:buSzPts val="1600"/>
              <a:buFont typeface="Arial"/>
              <a:buChar char="•"/>
            </a:pPr>
            <a:r>
              <a:rPr lang="en-US" dirty="0"/>
              <a:t>Jeremy Fischer, J. Michael Lowe, Therese Miller, Maria Morris, Winona Snapp-Childs, George Turner, and Chris Martin.</a:t>
            </a:r>
            <a:endParaRPr dirty="0"/>
          </a:p>
          <a:p>
            <a:pPr marL="285750" lvl="0" indent="-285750" algn="l" rtl="0">
              <a:lnSpc>
                <a:spcPct val="100000"/>
              </a:lnSpc>
              <a:spcBef>
                <a:spcPts val="400"/>
              </a:spcBef>
              <a:spcAft>
                <a:spcPts val="0"/>
              </a:spcAft>
              <a:buClr>
                <a:srgbClr val="3D3D3D"/>
              </a:buClr>
              <a:buSzPts val="1600"/>
              <a:buFont typeface="Arial"/>
              <a:buChar char="•"/>
            </a:pPr>
            <a:r>
              <a:rPr lang="en-US" dirty="0"/>
              <a:t>Vendors, particularly Dell and NVIDIA, also deserve recognition for their efforts</a:t>
            </a:r>
            <a:endParaRPr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27" name="Google Shape;327;p19"/>
          <p:cNvSpPr txBox="1">
            <a:spLocks noGrp="1"/>
          </p:cNvSpPr>
          <p:nvPr>
            <p:ph type="title"/>
          </p:nvPr>
        </p:nvSpPr>
        <p:spPr>
          <a:xfrm>
            <a:off x="3657601" y="460636"/>
            <a:ext cx="4857749" cy="909376"/>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rgbClr val="990000"/>
              </a:buClr>
              <a:buSzPts val="2800"/>
              <a:buFont typeface="Arial"/>
              <a:buNone/>
            </a:pPr>
            <a:r>
              <a:rPr lang="en-US" sz="2800">
                <a:latin typeface="Arial"/>
                <a:ea typeface="Arial"/>
                <a:cs typeface="Arial"/>
                <a:sym typeface="Arial"/>
              </a:rPr>
              <a:t>Jetstream2 partners</a:t>
            </a:r>
            <a:endParaRPr/>
          </a:p>
        </p:txBody>
      </p:sp>
      <p:pic>
        <p:nvPicPr>
          <p:cNvPr id="328" name="Google Shape;328;p19"/>
          <p:cNvPicPr preferRelativeResize="0"/>
          <p:nvPr/>
        </p:nvPicPr>
        <p:blipFill rotWithShape="1">
          <a:blip r:embed="rId3">
            <a:alphaModFix/>
          </a:blip>
          <a:srcRect/>
          <a:stretch/>
        </p:blipFill>
        <p:spPr>
          <a:xfrm>
            <a:off x="4239493" y="3152646"/>
            <a:ext cx="1753094" cy="457200"/>
          </a:xfrm>
          <a:prstGeom prst="rect">
            <a:avLst/>
          </a:prstGeom>
          <a:noFill/>
          <a:ln>
            <a:noFill/>
          </a:ln>
        </p:spPr>
      </p:pic>
      <p:pic>
        <p:nvPicPr>
          <p:cNvPr id="329" name="Google Shape;329;p19" descr="UA-vert CMYK.png"/>
          <p:cNvPicPr preferRelativeResize="0"/>
          <p:nvPr/>
        </p:nvPicPr>
        <p:blipFill rotWithShape="1">
          <a:blip r:embed="rId4">
            <a:alphaModFix/>
          </a:blip>
          <a:srcRect/>
          <a:stretch/>
        </p:blipFill>
        <p:spPr>
          <a:xfrm>
            <a:off x="3611423" y="2051356"/>
            <a:ext cx="952375" cy="983098"/>
          </a:xfrm>
          <a:prstGeom prst="rect">
            <a:avLst/>
          </a:prstGeom>
          <a:noFill/>
          <a:ln>
            <a:noFill/>
          </a:ln>
        </p:spPr>
      </p:pic>
      <p:pic>
        <p:nvPicPr>
          <p:cNvPr id="330" name="Google Shape;330;p19" descr="Johns_Hopkins_University_Logo.png"/>
          <p:cNvPicPr preferRelativeResize="0"/>
          <p:nvPr/>
        </p:nvPicPr>
        <p:blipFill rotWithShape="1">
          <a:blip r:embed="rId5">
            <a:alphaModFix/>
          </a:blip>
          <a:srcRect/>
          <a:stretch/>
        </p:blipFill>
        <p:spPr>
          <a:xfrm>
            <a:off x="1031827" y="3068948"/>
            <a:ext cx="3000115" cy="624597"/>
          </a:xfrm>
          <a:prstGeom prst="rect">
            <a:avLst/>
          </a:prstGeom>
          <a:noFill/>
          <a:ln>
            <a:noFill/>
          </a:ln>
        </p:spPr>
      </p:pic>
      <p:pic>
        <p:nvPicPr>
          <p:cNvPr id="331" name="Google Shape;331;p19" descr="logo_cornell_round.png"/>
          <p:cNvPicPr preferRelativeResize="0"/>
          <p:nvPr/>
        </p:nvPicPr>
        <p:blipFill rotWithShape="1">
          <a:blip r:embed="rId6">
            <a:alphaModFix/>
          </a:blip>
          <a:srcRect/>
          <a:stretch/>
        </p:blipFill>
        <p:spPr>
          <a:xfrm>
            <a:off x="4795224" y="2057119"/>
            <a:ext cx="914400" cy="914400"/>
          </a:xfrm>
          <a:prstGeom prst="rect">
            <a:avLst/>
          </a:prstGeom>
          <a:noFill/>
          <a:ln>
            <a:noFill/>
          </a:ln>
        </p:spPr>
      </p:pic>
      <p:pic>
        <p:nvPicPr>
          <p:cNvPr id="332" name="Google Shape;332;p19" descr="manoaseal_transparent.png"/>
          <p:cNvPicPr preferRelativeResize="0"/>
          <p:nvPr/>
        </p:nvPicPr>
        <p:blipFill rotWithShape="1">
          <a:blip r:embed="rId7">
            <a:alphaModFix/>
          </a:blip>
          <a:srcRect/>
          <a:stretch/>
        </p:blipFill>
        <p:spPr>
          <a:xfrm>
            <a:off x="5941050" y="2049408"/>
            <a:ext cx="949249" cy="949249"/>
          </a:xfrm>
          <a:prstGeom prst="rect">
            <a:avLst/>
          </a:prstGeom>
          <a:noFill/>
          <a:ln>
            <a:noFill/>
          </a:ln>
        </p:spPr>
      </p:pic>
      <p:pic>
        <p:nvPicPr>
          <p:cNvPr id="333" name="Google Shape;333;p19"/>
          <p:cNvPicPr preferRelativeResize="0"/>
          <p:nvPr/>
        </p:nvPicPr>
        <p:blipFill rotWithShape="1">
          <a:blip r:embed="rId8">
            <a:alphaModFix/>
          </a:blip>
          <a:srcRect/>
          <a:stretch/>
        </p:blipFill>
        <p:spPr>
          <a:xfrm>
            <a:off x="5877497" y="5668216"/>
            <a:ext cx="3031928" cy="661228"/>
          </a:xfrm>
          <a:prstGeom prst="rect">
            <a:avLst/>
          </a:prstGeom>
          <a:noFill/>
          <a:ln>
            <a:noFill/>
          </a:ln>
        </p:spPr>
      </p:pic>
      <p:sp>
        <p:nvSpPr>
          <p:cNvPr id="334" name="Google Shape;334;p19"/>
          <p:cNvSpPr txBox="1"/>
          <p:nvPr/>
        </p:nvSpPr>
        <p:spPr>
          <a:xfrm>
            <a:off x="7371107" y="4495800"/>
            <a:ext cx="1587062" cy="533400"/>
          </a:xfrm>
          <a:prstGeom prst="rect">
            <a:avLst/>
          </a:prstGeom>
          <a:noFill/>
          <a:ln>
            <a:noFill/>
          </a:ln>
        </p:spPr>
        <p:txBody>
          <a:bodyPr spcFirstLastPara="1" wrap="square" lIns="91425" tIns="45700" rIns="91425" bIns="45700" anchor="t" anchorCtr="0">
            <a:normAutofit/>
          </a:bodyPr>
          <a:lstStyle/>
          <a:p>
            <a:pPr marL="0" marR="0" lvl="0" indent="0" algn="l" rtl="0">
              <a:spcBef>
                <a:spcPts val="0"/>
              </a:spcBef>
              <a:spcAft>
                <a:spcPts val="0"/>
              </a:spcAft>
              <a:buClr>
                <a:schemeClr val="dk1"/>
              </a:buClr>
              <a:buSzPts val="800"/>
              <a:buFont typeface="Arial"/>
              <a:buNone/>
            </a:pPr>
            <a:r>
              <a:rPr lang="en-US" sz="800">
                <a:solidFill>
                  <a:schemeClr val="dk1"/>
                </a:solidFill>
                <a:latin typeface="Arial"/>
                <a:ea typeface="Arial"/>
                <a:cs typeface="Arial"/>
                <a:sym typeface="Arial"/>
              </a:rPr>
              <a:t>http://jetstream-cloud.org/</a:t>
            </a:r>
            <a:endParaRPr/>
          </a:p>
          <a:p>
            <a:pPr marL="0" marR="0" lvl="0" indent="0" algn="l" rtl="0">
              <a:spcBef>
                <a:spcPts val="160"/>
              </a:spcBef>
              <a:spcAft>
                <a:spcPts val="0"/>
              </a:spcAft>
              <a:buClr>
                <a:schemeClr val="dk1"/>
              </a:buClr>
              <a:buSzPts val="800"/>
              <a:buFont typeface="Arial"/>
              <a:buNone/>
            </a:pPr>
            <a:r>
              <a:rPr lang="en-US" sz="800">
                <a:solidFill>
                  <a:schemeClr val="dk1"/>
                </a:solidFill>
                <a:latin typeface="Arial"/>
                <a:ea typeface="Arial"/>
                <a:cs typeface="Arial"/>
                <a:sym typeface="Arial"/>
              </a:rPr>
              <a:t>National Science Foundation</a:t>
            </a:r>
            <a:endParaRPr/>
          </a:p>
          <a:p>
            <a:pPr marL="0" marR="0" lvl="0" indent="0" algn="l" rtl="0">
              <a:spcBef>
                <a:spcPts val="160"/>
              </a:spcBef>
              <a:spcAft>
                <a:spcPts val="0"/>
              </a:spcAft>
              <a:buClr>
                <a:schemeClr val="dk1"/>
              </a:buClr>
              <a:buSzPts val="800"/>
              <a:buFont typeface="Arial"/>
              <a:buNone/>
            </a:pPr>
            <a:r>
              <a:rPr lang="en-US" sz="800">
                <a:solidFill>
                  <a:schemeClr val="dk1"/>
                </a:solidFill>
                <a:latin typeface="Arial"/>
                <a:ea typeface="Arial"/>
                <a:cs typeface="Arial"/>
                <a:sym typeface="Arial"/>
              </a:rPr>
              <a:t>Award #ACI-2005506</a:t>
            </a:r>
            <a:endParaRPr/>
          </a:p>
        </p:txBody>
      </p:sp>
      <p:pic>
        <p:nvPicPr>
          <p:cNvPr id="335" name="Google Shape;335;p19"/>
          <p:cNvPicPr preferRelativeResize="0"/>
          <p:nvPr/>
        </p:nvPicPr>
        <p:blipFill rotWithShape="1">
          <a:blip r:embed="rId9">
            <a:alphaModFix/>
          </a:blip>
          <a:srcRect/>
          <a:stretch/>
        </p:blipFill>
        <p:spPr>
          <a:xfrm>
            <a:off x="7027051" y="4572000"/>
            <a:ext cx="381000" cy="381000"/>
          </a:xfrm>
          <a:prstGeom prst="rect">
            <a:avLst/>
          </a:prstGeom>
          <a:noFill/>
          <a:ln>
            <a:noFill/>
          </a:ln>
        </p:spPr>
      </p:pic>
      <p:pic>
        <p:nvPicPr>
          <p:cNvPr id="336" name="Google Shape;336;p19" descr="A picture containing plate, drawing&#10;&#10;Description automatically generated"/>
          <p:cNvPicPr preferRelativeResize="0"/>
          <p:nvPr/>
        </p:nvPicPr>
        <p:blipFill rotWithShape="1">
          <a:blip r:embed="rId10">
            <a:alphaModFix/>
          </a:blip>
          <a:srcRect/>
          <a:stretch/>
        </p:blipFill>
        <p:spPr>
          <a:xfrm>
            <a:off x="265176" y="4572000"/>
            <a:ext cx="1587062" cy="457200"/>
          </a:xfrm>
          <a:prstGeom prst="rect">
            <a:avLst/>
          </a:prstGeom>
          <a:noFill/>
          <a:ln>
            <a:noFill/>
          </a:ln>
        </p:spPr>
      </p:pic>
      <p:pic>
        <p:nvPicPr>
          <p:cNvPr id="337" name="Google Shape;337;p19" descr="UNIVERSITY CORPORATION FOR ATMOSPHERIC RESEARCH Logo"/>
          <p:cNvPicPr preferRelativeResize="0"/>
          <p:nvPr/>
        </p:nvPicPr>
        <p:blipFill rotWithShape="1">
          <a:blip r:embed="rId11">
            <a:alphaModFix/>
          </a:blip>
          <a:srcRect t="28486" b="28091"/>
          <a:stretch/>
        </p:blipFill>
        <p:spPr>
          <a:xfrm>
            <a:off x="6170815" y="3106926"/>
            <a:ext cx="1900754" cy="548640"/>
          </a:xfrm>
          <a:prstGeom prst="rect">
            <a:avLst/>
          </a:prstGeom>
          <a:noFill/>
          <a:ln>
            <a:noFill/>
          </a:ln>
        </p:spPr>
      </p:pic>
      <p:pic>
        <p:nvPicPr>
          <p:cNvPr id="338" name="Google Shape;338;p19" descr="Indiana University Trident Tab Logo"/>
          <p:cNvPicPr preferRelativeResize="0"/>
          <p:nvPr/>
        </p:nvPicPr>
        <p:blipFill rotWithShape="1">
          <a:blip r:embed="rId12">
            <a:alphaModFix/>
          </a:blip>
          <a:srcRect/>
          <a:stretch/>
        </p:blipFill>
        <p:spPr>
          <a:xfrm>
            <a:off x="7291439" y="2057119"/>
            <a:ext cx="780130" cy="914400"/>
          </a:xfrm>
          <a:prstGeom prst="rect">
            <a:avLst/>
          </a:prstGeom>
          <a:noFill/>
          <a:ln>
            <a:noFill/>
          </a:ln>
        </p:spPr>
      </p:pic>
      <p:cxnSp>
        <p:nvCxnSpPr>
          <p:cNvPr id="339" name="Google Shape;339;p19"/>
          <p:cNvCxnSpPr/>
          <p:nvPr/>
        </p:nvCxnSpPr>
        <p:spPr>
          <a:xfrm>
            <a:off x="524543" y="1754906"/>
            <a:ext cx="8094914" cy="0"/>
          </a:xfrm>
          <a:prstGeom prst="straightConnector1">
            <a:avLst/>
          </a:prstGeom>
          <a:noFill/>
          <a:ln w="12700" cap="flat" cmpd="sng">
            <a:solidFill>
              <a:schemeClr val="dk1"/>
            </a:solidFill>
            <a:prstDash val="solid"/>
            <a:miter lim="800000"/>
            <a:headEnd type="none" w="sm" len="sm"/>
            <a:tailEnd type="none" w="sm" len="sm"/>
          </a:ln>
        </p:spPr>
      </p:cxnSp>
      <p:cxnSp>
        <p:nvCxnSpPr>
          <p:cNvPr id="340" name="Google Shape;340;p19"/>
          <p:cNvCxnSpPr/>
          <p:nvPr/>
        </p:nvCxnSpPr>
        <p:spPr>
          <a:xfrm>
            <a:off x="521208" y="4013196"/>
            <a:ext cx="8094914" cy="0"/>
          </a:xfrm>
          <a:prstGeom prst="straightConnector1">
            <a:avLst/>
          </a:prstGeom>
          <a:noFill/>
          <a:ln w="12700" cap="flat" cmpd="sng">
            <a:solidFill>
              <a:schemeClr val="dk1"/>
            </a:solidFill>
            <a:prstDash val="solid"/>
            <a:miter lim="800000"/>
            <a:headEnd type="none" w="sm" len="sm"/>
            <a:tailEnd type="none" w="sm" len="sm"/>
          </a:ln>
        </p:spPr>
      </p:cxnSp>
      <p:pic>
        <p:nvPicPr>
          <p:cNvPr id="341" name="Google Shape;341;p19" descr="Arizona State University Horizontal Sunburst Logo"/>
          <p:cNvPicPr preferRelativeResize="0"/>
          <p:nvPr/>
        </p:nvPicPr>
        <p:blipFill rotWithShape="1">
          <a:blip r:embed="rId13">
            <a:alphaModFix/>
          </a:blip>
          <a:srcRect/>
          <a:stretch/>
        </p:blipFill>
        <p:spPr>
          <a:xfrm>
            <a:off x="872711" y="2130840"/>
            <a:ext cx="2838472" cy="78638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19C0E6C-D48B-14A9-07BE-90574D3FA74A}"/>
              </a:ext>
            </a:extLst>
          </p:cNvPr>
          <p:cNvSpPr>
            <a:spLocks noGrp="1"/>
          </p:cNvSpPr>
          <p:nvPr>
            <p:ph type="title"/>
          </p:nvPr>
        </p:nvSpPr>
        <p:spPr>
          <a:xfrm>
            <a:off x="270062" y="203241"/>
            <a:ext cx="7886700" cy="993775"/>
          </a:xfrm>
        </p:spPr>
        <p:txBody>
          <a:bodyPr/>
          <a:lstStyle/>
          <a:p>
            <a:r>
              <a:rPr lang="en-US" dirty="0"/>
              <a:t>Why use the cloud?</a:t>
            </a:r>
          </a:p>
        </p:txBody>
      </p:sp>
      <p:sp>
        <p:nvSpPr>
          <p:cNvPr id="8" name="Text Placeholder 7">
            <a:extLst>
              <a:ext uri="{FF2B5EF4-FFF2-40B4-BE49-F238E27FC236}">
                <a16:creationId xmlns:a16="http://schemas.microsoft.com/office/drawing/2014/main" id="{093D02BC-91ED-E08A-F676-E7E491E699BD}"/>
              </a:ext>
            </a:extLst>
          </p:cNvPr>
          <p:cNvSpPr>
            <a:spLocks noGrp="1"/>
          </p:cNvSpPr>
          <p:nvPr>
            <p:ph type="body" idx="2"/>
          </p:nvPr>
        </p:nvSpPr>
        <p:spPr>
          <a:xfrm>
            <a:off x="4701988" y="774813"/>
            <a:ext cx="3867150" cy="3593873"/>
          </a:xfrm>
        </p:spPr>
        <p:txBody>
          <a:bodyPr/>
          <a:lstStyle/>
          <a:p>
            <a:r>
              <a:rPr lang="en-US" dirty="0"/>
              <a:t>Convenience </a:t>
            </a:r>
          </a:p>
          <a:p>
            <a:r>
              <a:rPr lang="en-US" dirty="0"/>
              <a:t>Security*</a:t>
            </a:r>
          </a:p>
          <a:p>
            <a:r>
              <a:rPr lang="en-US" dirty="0"/>
              <a:t>Access to unique or scarce resources</a:t>
            </a:r>
          </a:p>
          <a:p>
            <a:r>
              <a:rPr lang="en-US" dirty="0"/>
              <a:t>Access to more resources than you could otherwise have available</a:t>
            </a:r>
          </a:p>
          <a:p>
            <a:r>
              <a:rPr lang="en-US" dirty="0"/>
              <a:t>Short-term need**</a:t>
            </a:r>
          </a:p>
          <a:p>
            <a:r>
              <a:rPr lang="en-US" dirty="0"/>
              <a:t>Low-cost***</a:t>
            </a:r>
          </a:p>
          <a:p>
            <a:r>
              <a:rPr lang="en-US" dirty="0"/>
              <a:t>Mix and match services fairly easily</a:t>
            </a:r>
          </a:p>
        </p:txBody>
      </p:sp>
      <p:pic>
        <p:nvPicPr>
          <p:cNvPr id="5" name="Picture 4">
            <a:extLst>
              <a:ext uri="{FF2B5EF4-FFF2-40B4-BE49-F238E27FC236}">
                <a16:creationId xmlns:a16="http://schemas.microsoft.com/office/drawing/2014/main" id="{2E28830F-FB40-5BA3-B175-945C0C19305B}"/>
              </a:ext>
            </a:extLst>
          </p:cNvPr>
          <p:cNvPicPr>
            <a:picLocks noChangeAspect="1"/>
          </p:cNvPicPr>
          <p:nvPr/>
        </p:nvPicPr>
        <p:blipFill>
          <a:blip r:embed="rId3"/>
          <a:stretch>
            <a:fillRect/>
          </a:stretch>
        </p:blipFill>
        <p:spPr>
          <a:xfrm>
            <a:off x="415738" y="1468623"/>
            <a:ext cx="3543300" cy="2882900"/>
          </a:xfrm>
          <a:prstGeom prst="rect">
            <a:avLst/>
          </a:prstGeom>
        </p:spPr>
      </p:pic>
      <p:sp>
        <p:nvSpPr>
          <p:cNvPr id="9" name="TextBox 8">
            <a:extLst>
              <a:ext uri="{FF2B5EF4-FFF2-40B4-BE49-F238E27FC236}">
                <a16:creationId xmlns:a16="http://schemas.microsoft.com/office/drawing/2014/main" id="{A5C38459-87AD-9FA4-AB60-4222F443F0A6}"/>
              </a:ext>
            </a:extLst>
          </p:cNvPr>
          <p:cNvSpPr txBox="1"/>
          <p:nvPr/>
        </p:nvSpPr>
        <p:spPr>
          <a:xfrm>
            <a:off x="6707281" y="4473388"/>
            <a:ext cx="2252540" cy="577081"/>
          </a:xfrm>
          <a:prstGeom prst="rect">
            <a:avLst/>
          </a:prstGeom>
          <a:noFill/>
        </p:spPr>
        <p:txBody>
          <a:bodyPr wrap="none" rtlCol="0">
            <a:spAutoFit/>
          </a:bodyPr>
          <a:lstStyle/>
          <a:p>
            <a:r>
              <a:rPr lang="en-US" sz="1050" dirty="0">
                <a:solidFill>
                  <a:schemeClr val="bg1"/>
                </a:solidFill>
              </a:rPr>
              <a:t>*    Security is a slippery topic here</a:t>
            </a:r>
          </a:p>
          <a:p>
            <a:r>
              <a:rPr lang="en-US" sz="1050" dirty="0">
                <a:solidFill>
                  <a:schemeClr val="bg1"/>
                </a:solidFill>
              </a:rPr>
              <a:t>**  More for compute than storage</a:t>
            </a:r>
            <a:br>
              <a:rPr lang="en-US" sz="1050" dirty="0">
                <a:solidFill>
                  <a:schemeClr val="bg1"/>
                </a:solidFill>
              </a:rPr>
            </a:br>
            <a:r>
              <a:rPr lang="en-US" sz="1050" dirty="0">
                <a:solidFill>
                  <a:schemeClr val="bg1"/>
                </a:solidFill>
              </a:rPr>
              <a:t>*** Here there be dragons</a:t>
            </a:r>
          </a:p>
        </p:txBody>
      </p:sp>
    </p:spTree>
    <p:extLst>
      <p:ext uri="{BB962C8B-B14F-4D97-AF65-F5344CB8AC3E}">
        <p14:creationId xmlns:p14="http://schemas.microsoft.com/office/powerpoint/2010/main" val="26774461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B3CAA6-9E92-62C7-3E12-2E31F13D80A3}"/>
              </a:ext>
            </a:extLst>
          </p:cNvPr>
          <p:cNvSpPr>
            <a:spLocks noGrp="1"/>
          </p:cNvSpPr>
          <p:nvPr>
            <p:ph type="title"/>
          </p:nvPr>
        </p:nvSpPr>
        <p:spPr/>
        <p:txBody>
          <a:bodyPr/>
          <a:lstStyle/>
          <a:p>
            <a:r>
              <a:rPr lang="en-US" dirty="0"/>
              <a:t>Why not use the cloud for everything?</a:t>
            </a:r>
          </a:p>
        </p:txBody>
      </p:sp>
      <p:sp>
        <p:nvSpPr>
          <p:cNvPr id="3" name="Text Placeholder 2">
            <a:extLst>
              <a:ext uri="{FF2B5EF4-FFF2-40B4-BE49-F238E27FC236}">
                <a16:creationId xmlns:a16="http://schemas.microsoft.com/office/drawing/2014/main" id="{983C93CC-1E48-2F22-EFF7-6BF6A7514D3C}"/>
              </a:ext>
            </a:extLst>
          </p:cNvPr>
          <p:cNvSpPr>
            <a:spLocks noGrp="1"/>
          </p:cNvSpPr>
          <p:nvPr>
            <p:ph type="body" idx="1"/>
          </p:nvPr>
        </p:nvSpPr>
        <p:spPr/>
        <p:txBody>
          <a:bodyPr/>
          <a:lstStyle/>
          <a:p>
            <a:pPr marL="514350" indent="-285750">
              <a:buFont typeface="Arial" panose="020B0604020202020204" pitchFamily="34" charset="0"/>
              <a:buChar char="•"/>
            </a:pPr>
            <a:r>
              <a:rPr lang="en-US" dirty="0"/>
              <a:t>Usually cost</a:t>
            </a:r>
          </a:p>
          <a:p>
            <a:pPr marL="971550" lvl="1" indent="-285750">
              <a:buFont typeface="Arial" panose="020B0604020202020204" pitchFamily="34" charset="0"/>
              <a:buChar char="•"/>
            </a:pPr>
            <a:r>
              <a:rPr lang="en-US" dirty="0"/>
              <a:t>Rates today do not equal rates tomorrow</a:t>
            </a:r>
          </a:p>
          <a:p>
            <a:pPr marL="514350" indent="-285750">
              <a:buFont typeface="Arial" panose="020B0604020202020204" pitchFamily="34" charset="0"/>
              <a:buChar char="•"/>
            </a:pPr>
            <a:r>
              <a:rPr lang="en-US" dirty="0"/>
              <a:t>Dedicated access to resources</a:t>
            </a:r>
          </a:p>
          <a:p>
            <a:pPr marL="514350" indent="-285750">
              <a:buFont typeface="Arial" panose="020B0604020202020204" pitchFamily="34" charset="0"/>
              <a:buChar char="•"/>
            </a:pPr>
            <a:r>
              <a:rPr lang="en-US" dirty="0"/>
              <a:t>Keeping proprietary information on premises</a:t>
            </a:r>
          </a:p>
        </p:txBody>
      </p:sp>
      <p:pic>
        <p:nvPicPr>
          <p:cNvPr id="4098" name="Picture 2" descr="Cloud Getting Expensive? That's By Design, But Don't Blame the Clouds">
            <a:extLst>
              <a:ext uri="{FF2B5EF4-FFF2-40B4-BE49-F238E27FC236}">
                <a16:creationId xmlns:a16="http://schemas.microsoft.com/office/drawing/2014/main" id="{78236B53-D2FB-4604-9770-F3A0743CCC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8202" y="1370013"/>
            <a:ext cx="4069043" cy="272221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5384668-BD26-61BA-BFF8-6E2B5AC5C401}"/>
              </a:ext>
            </a:extLst>
          </p:cNvPr>
          <p:cNvSpPr txBox="1"/>
          <p:nvPr/>
        </p:nvSpPr>
        <p:spPr>
          <a:xfrm>
            <a:off x="5988424" y="4249271"/>
            <a:ext cx="1356462" cy="246221"/>
          </a:xfrm>
          <a:prstGeom prst="rect">
            <a:avLst/>
          </a:prstGeom>
          <a:noFill/>
        </p:spPr>
        <p:txBody>
          <a:bodyPr wrap="none" rtlCol="0">
            <a:spAutoFit/>
          </a:bodyPr>
          <a:lstStyle/>
          <a:p>
            <a:r>
              <a:rPr lang="en-US" sz="1000" b="0" dirty="0" err="1">
                <a:solidFill>
                  <a:srgbClr val="333333"/>
                </a:solidFill>
                <a:effectLst/>
                <a:latin typeface="+mn-lt"/>
              </a:rPr>
              <a:t>Rrraum</a:t>
            </a:r>
            <a:r>
              <a:rPr lang="en-US" sz="1000" b="0" dirty="0">
                <a:solidFill>
                  <a:srgbClr val="333333"/>
                </a:solidFill>
                <a:effectLst/>
                <a:latin typeface="+mn-lt"/>
              </a:rPr>
              <a:t>/Shutterstock</a:t>
            </a:r>
            <a:endParaRPr lang="en-US" sz="1000" dirty="0">
              <a:latin typeface="+mn-lt"/>
            </a:endParaRPr>
          </a:p>
        </p:txBody>
      </p:sp>
    </p:spTree>
    <p:extLst>
      <p:ext uri="{BB962C8B-B14F-4D97-AF65-F5344CB8AC3E}">
        <p14:creationId xmlns:p14="http://schemas.microsoft.com/office/powerpoint/2010/main" val="14542381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676A24-E41A-76A7-35D3-1AD54937BBC7}"/>
              </a:ext>
            </a:extLst>
          </p:cNvPr>
          <p:cNvSpPr>
            <a:spLocks noGrp="1"/>
          </p:cNvSpPr>
          <p:nvPr>
            <p:ph type="title"/>
          </p:nvPr>
        </p:nvSpPr>
        <p:spPr>
          <a:xfrm>
            <a:off x="162485" y="116327"/>
            <a:ext cx="7886700" cy="993775"/>
          </a:xfrm>
        </p:spPr>
        <p:txBody>
          <a:bodyPr/>
          <a:lstStyle/>
          <a:p>
            <a:r>
              <a:rPr lang="en-US" dirty="0"/>
              <a:t>Types of clouds</a:t>
            </a:r>
          </a:p>
        </p:txBody>
      </p:sp>
      <p:sp>
        <p:nvSpPr>
          <p:cNvPr id="3" name="Text Placeholder 2">
            <a:extLst>
              <a:ext uri="{FF2B5EF4-FFF2-40B4-BE49-F238E27FC236}">
                <a16:creationId xmlns:a16="http://schemas.microsoft.com/office/drawing/2014/main" id="{4C6BBEA1-0BBE-83F8-4D6B-D395612C2614}"/>
              </a:ext>
            </a:extLst>
          </p:cNvPr>
          <p:cNvSpPr>
            <a:spLocks noGrp="1"/>
          </p:cNvSpPr>
          <p:nvPr>
            <p:ph type="body" idx="1"/>
          </p:nvPr>
        </p:nvSpPr>
        <p:spPr/>
        <p:txBody>
          <a:bodyPr/>
          <a:lstStyle/>
          <a:p>
            <a:pPr marL="514350" indent="-285750">
              <a:buFont typeface="Arial" panose="020B0604020202020204" pitchFamily="34" charset="0"/>
              <a:buChar char="•"/>
            </a:pPr>
            <a:r>
              <a:rPr lang="en-US" sz="2800" dirty="0"/>
              <a:t>Public Clouds</a:t>
            </a:r>
          </a:p>
          <a:p>
            <a:pPr marL="514350" indent="-285750">
              <a:buFont typeface="Arial" panose="020B0604020202020204" pitchFamily="34" charset="0"/>
              <a:buChar char="•"/>
            </a:pPr>
            <a:r>
              <a:rPr lang="en-US" sz="2800" dirty="0"/>
              <a:t>Private Clouds</a:t>
            </a:r>
          </a:p>
          <a:p>
            <a:pPr marL="514350" indent="-285750">
              <a:buFont typeface="Arial" panose="020B0604020202020204" pitchFamily="34" charset="0"/>
              <a:buChar char="•"/>
            </a:pPr>
            <a:r>
              <a:rPr lang="en-US" sz="2800" dirty="0"/>
              <a:t>Hybrid Clouds</a:t>
            </a:r>
          </a:p>
        </p:txBody>
      </p:sp>
      <p:pic>
        <p:nvPicPr>
          <p:cNvPr id="5122" name="Picture 2" descr="What is Hybrid Cloud? Hybrid Cloud Definition and Related FAQs | Avi  Networks">
            <a:extLst>
              <a:ext uri="{FF2B5EF4-FFF2-40B4-BE49-F238E27FC236}">
                <a16:creationId xmlns:a16="http://schemas.microsoft.com/office/drawing/2014/main" id="{A9ADB5E4-72FB-AB5D-A548-17A40AE1F9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20029" y="1110102"/>
            <a:ext cx="5222763" cy="39170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5410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dirty="0"/>
              <a:t>HPC</a:t>
            </a:r>
            <a:r>
              <a:rPr spc="-30" dirty="0"/>
              <a:t> </a:t>
            </a:r>
            <a:r>
              <a:rPr dirty="0"/>
              <a:t>vs</a:t>
            </a:r>
            <a:r>
              <a:rPr spc="-30" dirty="0"/>
              <a:t> </a:t>
            </a:r>
            <a:r>
              <a:rPr spc="-20" dirty="0"/>
              <a:t>Cloud</a:t>
            </a:r>
          </a:p>
        </p:txBody>
      </p:sp>
      <p:sp>
        <p:nvSpPr>
          <p:cNvPr id="4" name="object 4"/>
          <p:cNvSpPr txBox="1"/>
          <p:nvPr/>
        </p:nvSpPr>
        <p:spPr>
          <a:xfrm>
            <a:off x="894284" y="1276603"/>
            <a:ext cx="7765622" cy="2579681"/>
          </a:xfrm>
          <a:prstGeom prst="rect">
            <a:avLst/>
          </a:prstGeom>
        </p:spPr>
        <p:txBody>
          <a:bodyPr vert="horz" wrap="square" lIns="0" tIns="12700" rIns="0" bIns="0" rtlCol="0">
            <a:spAutoFit/>
          </a:bodyPr>
          <a:lstStyle/>
          <a:p>
            <a:pPr marL="12700">
              <a:lnSpc>
                <a:spcPct val="100000"/>
              </a:lnSpc>
              <a:spcBef>
                <a:spcPts val="100"/>
              </a:spcBef>
            </a:pPr>
            <a:r>
              <a:rPr lang="en-US" sz="2800" spc="-95" dirty="0">
                <a:latin typeface="Arial" panose="020B0604020202020204" pitchFamily="34" charset="0"/>
                <a:cs typeface="Arial" panose="020B0604020202020204" pitchFamily="34" charset="0"/>
              </a:rPr>
              <a:t>Adapting</a:t>
            </a:r>
            <a:r>
              <a:rPr lang="en-US" sz="2800" spc="-114" dirty="0">
                <a:latin typeface="Arial" panose="020B0604020202020204" pitchFamily="34" charset="0"/>
                <a:cs typeface="Arial" panose="020B0604020202020204" pitchFamily="34" charset="0"/>
              </a:rPr>
              <a:t> </a:t>
            </a:r>
            <a:r>
              <a:rPr lang="en-US" sz="2800" dirty="0">
                <a:latin typeface="Arial" panose="020B0604020202020204" pitchFamily="34" charset="0"/>
                <a:cs typeface="Arial" panose="020B0604020202020204" pitchFamily="34" charset="0"/>
              </a:rPr>
              <a:t>to</a:t>
            </a:r>
            <a:r>
              <a:rPr lang="en-US" sz="2800" spc="-110" dirty="0">
                <a:latin typeface="Arial" panose="020B0604020202020204" pitchFamily="34" charset="0"/>
                <a:cs typeface="Arial" panose="020B0604020202020204" pitchFamily="34" charset="0"/>
              </a:rPr>
              <a:t> </a:t>
            </a:r>
            <a:r>
              <a:rPr lang="en-US" sz="2800" spc="-195" dirty="0">
                <a:latin typeface="Arial" panose="020B0604020202020204" pitchFamily="34" charset="0"/>
                <a:cs typeface="Arial" panose="020B0604020202020204" pitchFamily="34" charset="0"/>
              </a:rPr>
              <a:t>a</a:t>
            </a:r>
            <a:r>
              <a:rPr lang="en-US" sz="2800" spc="-105" dirty="0">
                <a:latin typeface="Arial" panose="020B0604020202020204" pitchFamily="34" charset="0"/>
                <a:cs typeface="Arial" panose="020B0604020202020204" pitchFamily="34" charset="0"/>
              </a:rPr>
              <a:t> </a:t>
            </a:r>
            <a:r>
              <a:rPr lang="en-US" sz="2800" spc="-35" dirty="0">
                <a:latin typeface="Arial" panose="020B0604020202020204" pitchFamily="34" charset="0"/>
                <a:cs typeface="Arial" panose="020B0604020202020204" pitchFamily="34" charset="0"/>
              </a:rPr>
              <a:t>different</a:t>
            </a:r>
            <a:r>
              <a:rPr lang="en-US" sz="2800" spc="-114" dirty="0">
                <a:latin typeface="Arial" panose="020B0604020202020204" pitchFamily="34" charset="0"/>
                <a:cs typeface="Arial" panose="020B0604020202020204" pitchFamily="34" charset="0"/>
              </a:rPr>
              <a:t> </a:t>
            </a:r>
            <a:r>
              <a:rPr lang="en-US" sz="2800" spc="-10" dirty="0">
                <a:latin typeface="Arial" panose="020B0604020202020204" pitchFamily="34" charset="0"/>
                <a:cs typeface="Arial" panose="020B0604020202020204" pitchFamily="34" charset="0"/>
              </a:rPr>
              <a:t>environment:</a:t>
            </a:r>
            <a:endParaRPr lang="en-US" sz="2800" dirty="0">
              <a:latin typeface="Arial" panose="020B0604020202020204" pitchFamily="34" charset="0"/>
              <a:cs typeface="Arial" panose="020B0604020202020204" pitchFamily="34" charset="0"/>
            </a:endParaRPr>
          </a:p>
          <a:p>
            <a:pPr marL="354965" indent="-342265">
              <a:lnSpc>
                <a:spcPct val="100000"/>
              </a:lnSpc>
              <a:spcBef>
                <a:spcPts val="25"/>
              </a:spcBef>
              <a:buChar char="•"/>
              <a:tabLst>
                <a:tab pos="354965" algn="l"/>
                <a:tab pos="355600" algn="l"/>
              </a:tabLst>
            </a:pPr>
            <a:r>
              <a:rPr lang="en-US" sz="2800" spc="-145" dirty="0">
                <a:latin typeface="Arial" panose="020B0604020202020204" pitchFamily="34" charset="0"/>
                <a:cs typeface="Arial" panose="020B0604020202020204" pitchFamily="34" charset="0"/>
              </a:rPr>
              <a:t>No</a:t>
            </a:r>
            <a:r>
              <a:rPr lang="en-US" sz="2800" spc="-110" dirty="0">
                <a:latin typeface="Arial" panose="020B0604020202020204" pitchFamily="34" charset="0"/>
                <a:cs typeface="Arial" panose="020B0604020202020204" pitchFamily="34" charset="0"/>
              </a:rPr>
              <a:t> </a:t>
            </a:r>
            <a:r>
              <a:rPr lang="en-US" sz="2800" spc="-100" dirty="0">
                <a:latin typeface="Arial" panose="020B0604020202020204" pitchFamily="34" charset="0"/>
                <a:cs typeface="Arial" panose="020B0604020202020204" pitchFamily="34" charset="0"/>
              </a:rPr>
              <a:t>reservations, </a:t>
            </a:r>
            <a:r>
              <a:rPr lang="en-US" sz="2800" spc="-90" dirty="0">
                <a:latin typeface="Arial" panose="020B0604020202020204" pitchFamily="34" charset="0"/>
                <a:cs typeface="Arial" panose="020B0604020202020204" pitchFamily="34" charset="0"/>
              </a:rPr>
              <a:t>no</a:t>
            </a:r>
            <a:r>
              <a:rPr lang="en-US" sz="2800" spc="-110" dirty="0">
                <a:latin typeface="Arial" panose="020B0604020202020204" pitchFamily="34" charset="0"/>
                <a:cs typeface="Arial" panose="020B0604020202020204" pitchFamily="34" charset="0"/>
              </a:rPr>
              <a:t> </a:t>
            </a:r>
            <a:r>
              <a:rPr lang="en-US" sz="2800" spc="-105" dirty="0">
                <a:latin typeface="Arial" panose="020B0604020202020204" pitchFamily="34" charset="0"/>
                <a:cs typeface="Arial" panose="020B0604020202020204" pitchFamily="34" charset="0"/>
              </a:rPr>
              <a:t>queueing</a:t>
            </a:r>
            <a:r>
              <a:rPr lang="en-US" sz="2800" spc="-110" dirty="0">
                <a:latin typeface="Arial" panose="020B0604020202020204" pitchFamily="34" charset="0"/>
                <a:cs typeface="Arial" panose="020B0604020202020204" pitchFamily="34" charset="0"/>
              </a:rPr>
              <a:t> </a:t>
            </a:r>
            <a:r>
              <a:rPr lang="en-US" sz="2800" spc="-155" dirty="0">
                <a:latin typeface="Arial" panose="020B0604020202020204" pitchFamily="34" charset="0"/>
                <a:cs typeface="Arial" panose="020B0604020202020204" pitchFamily="34" charset="0"/>
              </a:rPr>
              <a:t>–</a:t>
            </a:r>
            <a:r>
              <a:rPr lang="en-US" sz="2800" spc="-100" dirty="0">
                <a:latin typeface="Arial" panose="020B0604020202020204" pitchFamily="34" charset="0"/>
                <a:cs typeface="Arial" panose="020B0604020202020204" pitchFamily="34" charset="0"/>
              </a:rPr>
              <a:t> </a:t>
            </a:r>
            <a:r>
              <a:rPr lang="en-US" sz="2800" spc="-90" dirty="0">
                <a:latin typeface="Arial" panose="020B0604020202020204" pitchFamily="34" charset="0"/>
                <a:cs typeface="Arial" panose="020B0604020202020204" pitchFamily="34" charset="0"/>
              </a:rPr>
              <a:t>more</a:t>
            </a:r>
            <a:r>
              <a:rPr lang="en-US" sz="2800" spc="-95" dirty="0">
                <a:latin typeface="Arial" panose="020B0604020202020204" pitchFamily="34" charset="0"/>
                <a:cs typeface="Arial" panose="020B0604020202020204" pitchFamily="34" charset="0"/>
              </a:rPr>
              <a:t> </a:t>
            </a:r>
            <a:r>
              <a:rPr lang="en-US" sz="2800" spc="-65" dirty="0">
                <a:latin typeface="Arial" panose="020B0604020202020204" pitchFamily="34" charset="0"/>
                <a:cs typeface="Arial" panose="020B0604020202020204" pitchFamily="34" charset="0"/>
              </a:rPr>
              <a:t>interactive</a:t>
            </a:r>
            <a:r>
              <a:rPr lang="en-US" sz="2800" spc="-95" dirty="0">
                <a:latin typeface="Arial" panose="020B0604020202020204" pitchFamily="34" charset="0"/>
                <a:cs typeface="Arial" panose="020B0604020202020204" pitchFamily="34" charset="0"/>
              </a:rPr>
              <a:t> </a:t>
            </a:r>
            <a:r>
              <a:rPr lang="en-US" sz="2800" spc="-110" dirty="0">
                <a:latin typeface="Arial" panose="020B0604020202020204" pitchFamily="34" charset="0"/>
                <a:cs typeface="Arial" panose="020B0604020202020204" pitchFamily="34" charset="0"/>
              </a:rPr>
              <a:t>usage</a:t>
            </a:r>
            <a:endParaRPr lang="en-US" sz="2800" dirty="0">
              <a:latin typeface="Arial" panose="020B0604020202020204" pitchFamily="34" charset="0"/>
              <a:cs typeface="Arial" panose="020B0604020202020204" pitchFamily="34" charset="0"/>
            </a:endParaRPr>
          </a:p>
          <a:p>
            <a:pPr marL="354965" indent="-342265">
              <a:lnSpc>
                <a:spcPct val="100000"/>
              </a:lnSpc>
              <a:buChar char="•"/>
              <a:tabLst>
                <a:tab pos="354965" algn="l"/>
                <a:tab pos="355600" algn="l"/>
              </a:tabLst>
            </a:pPr>
            <a:r>
              <a:rPr lang="en-US" sz="2800" spc="-150" dirty="0">
                <a:latin typeface="Arial" panose="020B0604020202020204" pitchFamily="34" charset="0"/>
                <a:cs typeface="Arial" panose="020B0604020202020204" pitchFamily="34" charset="0"/>
              </a:rPr>
              <a:t>Being</a:t>
            </a:r>
            <a:r>
              <a:rPr lang="en-US" sz="2800" spc="-114" dirty="0">
                <a:latin typeface="Arial" panose="020B0604020202020204" pitchFamily="34" charset="0"/>
                <a:cs typeface="Arial" panose="020B0604020202020204" pitchFamily="34" charset="0"/>
              </a:rPr>
              <a:t> </a:t>
            </a:r>
            <a:r>
              <a:rPr lang="en-US" sz="2800" spc="-80" dirty="0">
                <a:latin typeface="Arial" panose="020B0604020202020204" pitchFamily="34" charset="0"/>
                <a:cs typeface="Arial" panose="020B0604020202020204" pitchFamily="34" charset="0"/>
              </a:rPr>
              <a:t>your</a:t>
            </a:r>
            <a:r>
              <a:rPr lang="en-US" sz="2800" spc="-105" dirty="0">
                <a:latin typeface="Arial" panose="020B0604020202020204" pitchFamily="34" charset="0"/>
                <a:cs typeface="Arial" panose="020B0604020202020204" pitchFamily="34" charset="0"/>
              </a:rPr>
              <a:t> </a:t>
            </a:r>
            <a:r>
              <a:rPr lang="en-US" sz="2800" spc="-80" dirty="0">
                <a:latin typeface="Arial" panose="020B0604020202020204" pitchFamily="34" charset="0"/>
                <a:cs typeface="Arial" panose="020B0604020202020204" pitchFamily="34" charset="0"/>
              </a:rPr>
              <a:t>own</a:t>
            </a:r>
            <a:r>
              <a:rPr lang="en-US" sz="2800" spc="-105" dirty="0">
                <a:latin typeface="Arial" panose="020B0604020202020204" pitchFamily="34" charset="0"/>
                <a:cs typeface="Arial" panose="020B0604020202020204" pitchFamily="34" charset="0"/>
              </a:rPr>
              <a:t> </a:t>
            </a:r>
            <a:r>
              <a:rPr lang="en-US" sz="2800" spc="-100" dirty="0">
                <a:latin typeface="Arial" panose="020B0604020202020204" pitchFamily="34" charset="0"/>
                <a:cs typeface="Arial" panose="020B0604020202020204" pitchFamily="34" charset="0"/>
              </a:rPr>
              <a:t>admin</a:t>
            </a:r>
            <a:r>
              <a:rPr lang="en-US" sz="2800" spc="-105" dirty="0">
                <a:latin typeface="Arial" panose="020B0604020202020204" pitchFamily="34" charset="0"/>
                <a:cs typeface="Arial" panose="020B0604020202020204" pitchFamily="34" charset="0"/>
              </a:rPr>
              <a:t> </a:t>
            </a:r>
            <a:r>
              <a:rPr lang="en-US" sz="2800" spc="-155" dirty="0">
                <a:latin typeface="Arial" panose="020B0604020202020204" pitchFamily="34" charset="0"/>
                <a:cs typeface="Arial" panose="020B0604020202020204" pitchFamily="34" charset="0"/>
              </a:rPr>
              <a:t>–</a:t>
            </a:r>
            <a:r>
              <a:rPr lang="en-US" sz="2800" spc="-100" dirty="0">
                <a:latin typeface="Arial" panose="020B0604020202020204" pitchFamily="34" charset="0"/>
                <a:cs typeface="Arial" panose="020B0604020202020204" pitchFamily="34" charset="0"/>
              </a:rPr>
              <a:t> </a:t>
            </a:r>
            <a:r>
              <a:rPr lang="en-US" sz="2800" spc="-160" dirty="0">
                <a:latin typeface="Arial" panose="020B0604020202020204" pitchFamily="34" charset="0"/>
                <a:cs typeface="Arial" panose="020B0604020202020204" pitchFamily="34" charset="0"/>
              </a:rPr>
              <a:t>hey,</a:t>
            </a:r>
            <a:r>
              <a:rPr lang="en-US" sz="2800" spc="-105" dirty="0">
                <a:latin typeface="Arial" panose="020B0604020202020204" pitchFamily="34" charset="0"/>
                <a:cs typeface="Arial" panose="020B0604020202020204" pitchFamily="34" charset="0"/>
              </a:rPr>
              <a:t> </a:t>
            </a:r>
            <a:r>
              <a:rPr lang="en-US" sz="2800" spc="-110" dirty="0">
                <a:latin typeface="Arial" panose="020B0604020202020204" pitchFamily="34" charset="0"/>
                <a:cs typeface="Arial" panose="020B0604020202020204" pitchFamily="34" charset="0"/>
              </a:rPr>
              <a:t>we</a:t>
            </a:r>
            <a:r>
              <a:rPr lang="en-US" sz="2800" spc="-105" dirty="0">
                <a:latin typeface="Arial" panose="020B0604020202020204" pitchFamily="34" charset="0"/>
                <a:cs typeface="Arial" panose="020B0604020202020204" pitchFamily="34" charset="0"/>
              </a:rPr>
              <a:t> </a:t>
            </a:r>
            <a:r>
              <a:rPr lang="en-US" sz="2800" spc="-155" dirty="0">
                <a:latin typeface="Arial" panose="020B0604020202020204" pitchFamily="34" charset="0"/>
                <a:cs typeface="Arial" panose="020B0604020202020204" pitchFamily="34" charset="0"/>
              </a:rPr>
              <a:t>have</a:t>
            </a:r>
            <a:r>
              <a:rPr lang="en-US" sz="2800" spc="-100" dirty="0">
                <a:latin typeface="Arial" panose="020B0604020202020204" pitchFamily="34" charset="0"/>
                <a:cs typeface="Arial" panose="020B0604020202020204" pitchFamily="34" charset="0"/>
              </a:rPr>
              <a:t> </a:t>
            </a:r>
            <a:r>
              <a:rPr lang="en-US" sz="2800" spc="70" dirty="0">
                <a:latin typeface="Arial" panose="020B0604020202020204" pitchFamily="34" charset="0"/>
                <a:cs typeface="Arial" panose="020B0604020202020204" pitchFamily="34" charset="0"/>
              </a:rPr>
              <a:t>root!**</a:t>
            </a:r>
            <a:endParaRPr lang="en-US" sz="2800" dirty="0">
              <a:latin typeface="Arial" panose="020B0604020202020204" pitchFamily="34" charset="0"/>
              <a:cs typeface="Arial" panose="020B0604020202020204" pitchFamily="34" charset="0"/>
            </a:endParaRPr>
          </a:p>
          <a:p>
            <a:pPr marL="354965" marR="469265" indent="-342900">
              <a:lnSpc>
                <a:spcPct val="100800"/>
              </a:lnSpc>
              <a:buChar char="•"/>
              <a:tabLst>
                <a:tab pos="354965" algn="l"/>
                <a:tab pos="355600" algn="l"/>
              </a:tabLst>
            </a:pPr>
            <a:r>
              <a:rPr lang="en-US" sz="2800" spc="-265" dirty="0">
                <a:latin typeface="Arial" panose="020B0604020202020204" pitchFamily="34" charset="0"/>
                <a:cs typeface="Arial" panose="020B0604020202020204" pitchFamily="34" charset="0"/>
              </a:rPr>
              <a:t>You</a:t>
            </a:r>
            <a:r>
              <a:rPr lang="en-US" sz="2800" spc="-114" dirty="0">
                <a:latin typeface="Arial" panose="020B0604020202020204" pitchFamily="34" charset="0"/>
                <a:cs typeface="Arial" panose="020B0604020202020204" pitchFamily="34" charset="0"/>
              </a:rPr>
              <a:t> </a:t>
            </a:r>
            <a:r>
              <a:rPr lang="en-US" sz="2800" spc="-75" dirty="0">
                <a:latin typeface="Arial" panose="020B0604020202020204" pitchFamily="34" charset="0"/>
                <a:cs typeface="Arial" panose="020B0604020202020204" pitchFamily="34" charset="0"/>
              </a:rPr>
              <a:t>really</a:t>
            </a:r>
            <a:r>
              <a:rPr lang="en-US" sz="2800" spc="-110" dirty="0">
                <a:latin typeface="Arial" panose="020B0604020202020204" pitchFamily="34" charset="0"/>
                <a:cs typeface="Arial" panose="020B0604020202020204" pitchFamily="34" charset="0"/>
              </a:rPr>
              <a:t> </a:t>
            </a:r>
            <a:r>
              <a:rPr lang="en-US" sz="2800" spc="-170" dirty="0">
                <a:latin typeface="Arial" panose="020B0604020202020204" pitchFamily="34" charset="0"/>
                <a:cs typeface="Arial" panose="020B0604020202020204" pitchFamily="34" charset="0"/>
              </a:rPr>
              <a:t>can</a:t>
            </a:r>
            <a:r>
              <a:rPr lang="en-US" sz="2800" spc="-114" dirty="0">
                <a:latin typeface="Arial" panose="020B0604020202020204" pitchFamily="34" charset="0"/>
                <a:cs typeface="Arial" panose="020B0604020202020204" pitchFamily="34" charset="0"/>
              </a:rPr>
              <a:t> </a:t>
            </a:r>
            <a:r>
              <a:rPr lang="en-US" sz="2800" spc="-155" dirty="0">
                <a:latin typeface="Arial" panose="020B0604020202020204" pitchFamily="34" charset="0"/>
                <a:cs typeface="Arial" panose="020B0604020202020204" pitchFamily="34" charset="0"/>
              </a:rPr>
              <a:t>have</a:t>
            </a:r>
            <a:r>
              <a:rPr lang="en-US" sz="2800" spc="-105" dirty="0">
                <a:latin typeface="Arial" panose="020B0604020202020204" pitchFamily="34" charset="0"/>
                <a:cs typeface="Arial" panose="020B0604020202020204" pitchFamily="34" charset="0"/>
              </a:rPr>
              <a:t> </a:t>
            </a:r>
            <a:r>
              <a:rPr lang="en-US" sz="2800" spc="-90" dirty="0">
                <a:latin typeface="Arial" panose="020B0604020202020204" pitchFamily="34" charset="0"/>
                <a:cs typeface="Arial" panose="020B0604020202020204" pitchFamily="34" charset="0"/>
              </a:rPr>
              <a:t>almost</a:t>
            </a:r>
            <a:r>
              <a:rPr lang="en-US" sz="2800" spc="-120" dirty="0">
                <a:latin typeface="Arial" panose="020B0604020202020204" pitchFamily="34" charset="0"/>
                <a:cs typeface="Arial" panose="020B0604020202020204" pitchFamily="34" charset="0"/>
              </a:rPr>
              <a:t> </a:t>
            </a:r>
            <a:r>
              <a:rPr lang="en-US" sz="2800" spc="-155" dirty="0">
                <a:latin typeface="Arial" panose="020B0604020202020204" pitchFamily="34" charset="0"/>
                <a:cs typeface="Arial" panose="020B0604020202020204" pitchFamily="34" charset="0"/>
              </a:rPr>
              <a:t>any</a:t>
            </a:r>
            <a:r>
              <a:rPr lang="en-US" sz="2800" spc="-110" dirty="0">
                <a:latin typeface="Arial" panose="020B0604020202020204" pitchFamily="34" charset="0"/>
                <a:cs typeface="Arial" panose="020B0604020202020204" pitchFamily="34" charset="0"/>
              </a:rPr>
              <a:t> </a:t>
            </a:r>
            <a:r>
              <a:rPr lang="en-US" sz="2800" spc="-65" dirty="0">
                <a:latin typeface="Arial" panose="020B0604020202020204" pitchFamily="34" charset="0"/>
                <a:cs typeface="Arial" panose="020B0604020202020204" pitchFamily="34" charset="0"/>
              </a:rPr>
              <a:t>(</a:t>
            </a:r>
            <a:r>
              <a:rPr lang="en-US" sz="2800" spc="-65" dirty="0" err="1">
                <a:latin typeface="Arial" panose="020B0604020202020204" pitchFamily="34" charset="0"/>
                <a:cs typeface="Arial" panose="020B0604020202020204" pitchFamily="34" charset="0"/>
              </a:rPr>
              <a:t>linux</a:t>
            </a:r>
            <a:r>
              <a:rPr lang="en-US" sz="2800" spc="-65" dirty="0">
                <a:latin typeface="Arial" panose="020B0604020202020204" pitchFamily="34" charset="0"/>
                <a:cs typeface="Arial" panose="020B0604020202020204" pitchFamily="34" charset="0"/>
              </a:rPr>
              <a:t>)</a:t>
            </a:r>
            <a:r>
              <a:rPr lang="en-US" sz="2800" spc="-114" dirty="0">
                <a:latin typeface="Arial" panose="020B0604020202020204" pitchFamily="34" charset="0"/>
                <a:cs typeface="Arial" panose="020B0604020202020204" pitchFamily="34" charset="0"/>
              </a:rPr>
              <a:t> </a:t>
            </a:r>
            <a:r>
              <a:rPr lang="en-US" sz="2800" spc="-75" dirty="0">
                <a:latin typeface="Arial" panose="020B0604020202020204" pitchFamily="34" charset="0"/>
                <a:cs typeface="Arial" panose="020B0604020202020204" pitchFamily="34" charset="0"/>
              </a:rPr>
              <a:t>software</a:t>
            </a:r>
            <a:r>
              <a:rPr lang="en-US" sz="2800" spc="-110" dirty="0">
                <a:latin typeface="Arial" panose="020B0604020202020204" pitchFamily="34" charset="0"/>
                <a:cs typeface="Arial" panose="020B0604020202020204" pitchFamily="34" charset="0"/>
              </a:rPr>
              <a:t> </a:t>
            </a:r>
            <a:r>
              <a:rPr lang="en-US" sz="2800" spc="-25" dirty="0">
                <a:latin typeface="Arial" panose="020B0604020202020204" pitchFamily="34" charset="0"/>
                <a:cs typeface="Arial" panose="020B0604020202020204" pitchFamily="34" charset="0"/>
              </a:rPr>
              <a:t>you </a:t>
            </a:r>
            <a:r>
              <a:rPr lang="en-US" sz="2800" spc="-10" dirty="0">
                <a:latin typeface="Arial" panose="020B0604020202020204" pitchFamily="34" charset="0"/>
                <a:cs typeface="Arial" panose="020B0604020202020204" pitchFamily="34" charset="0"/>
              </a:rPr>
              <a:t>want**</a:t>
            </a:r>
            <a:endParaRPr lang="en-US" sz="2800" dirty="0">
              <a:latin typeface="Arial" panose="020B0604020202020204" pitchFamily="34" charset="0"/>
              <a:cs typeface="Arial" panose="020B0604020202020204" pitchFamily="34" charset="0"/>
            </a:endParaRPr>
          </a:p>
        </p:txBody>
      </p:sp>
      <p:sp>
        <p:nvSpPr>
          <p:cNvPr id="5" name="object 5"/>
          <p:cNvSpPr txBox="1"/>
          <p:nvPr/>
        </p:nvSpPr>
        <p:spPr>
          <a:xfrm>
            <a:off x="6957471" y="4660583"/>
            <a:ext cx="1702435" cy="197490"/>
          </a:xfrm>
          <a:prstGeom prst="rect">
            <a:avLst/>
          </a:prstGeom>
        </p:spPr>
        <p:txBody>
          <a:bodyPr vert="horz" wrap="square" lIns="0" tIns="12700" rIns="0" bIns="0" rtlCol="0">
            <a:spAutoFit/>
          </a:bodyPr>
          <a:lstStyle/>
          <a:p>
            <a:pPr marL="12700">
              <a:lnSpc>
                <a:spcPct val="100000"/>
              </a:lnSpc>
              <a:spcBef>
                <a:spcPts val="100"/>
              </a:spcBef>
            </a:pPr>
            <a:r>
              <a:rPr sz="1200" spc="125" dirty="0">
                <a:latin typeface="+mn-lt"/>
                <a:cs typeface="Arial"/>
              </a:rPr>
              <a:t>**</a:t>
            </a:r>
            <a:r>
              <a:rPr sz="1200" spc="-55" dirty="0">
                <a:latin typeface="+mn-lt"/>
                <a:cs typeface="Arial"/>
              </a:rPr>
              <a:t> </a:t>
            </a:r>
            <a:r>
              <a:rPr sz="1200" spc="-70" dirty="0">
                <a:latin typeface="+mn-lt"/>
                <a:cs typeface="Arial"/>
              </a:rPr>
              <a:t>Here</a:t>
            </a:r>
            <a:r>
              <a:rPr sz="1200" spc="-50" dirty="0">
                <a:latin typeface="+mn-lt"/>
                <a:cs typeface="Arial"/>
              </a:rPr>
              <a:t> </a:t>
            </a:r>
            <a:r>
              <a:rPr sz="1200" spc="-30" dirty="0">
                <a:latin typeface="+mn-lt"/>
                <a:cs typeface="Arial"/>
              </a:rPr>
              <a:t>there</a:t>
            </a:r>
            <a:r>
              <a:rPr sz="1200" spc="-50" dirty="0">
                <a:latin typeface="+mn-lt"/>
                <a:cs typeface="Arial"/>
              </a:rPr>
              <a:t> </a:t>
            </a:r>
            <a:r>
              <a:rPr sz="1200" spc="-70" dirty="0">
                <a:latin typeface="+mn-lt"/>
                <a:cs typeface="Arial"/>
              </a:rPr>
              <a:t>be</a:t>
            </a:r>
            <a:r>
              <a:rPr sz="1200" spc="-50" dirty="0">
                <a:latin typeface="+mn-lt"/>
                <a:cs typeface="Arial"/>
              </a:rPr>
              <a:t> </a:t>
            </a:r>
            <a:r>
              <a:rPr sz="1200" spc="-95" dirty="0">
                <a:latin typeface="+mn-lt"/>
                <a:cs typeface="Arial"/>
              </a:rPr>
              <a:t>dragons…</a:t>
            </a:r>
            <a:endParaRPr sz="1200" dirty="0">
              <a:latin typeface="+mn-lt"/>
              <a:cs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9144000" cy="5143500"/>
            <a:chOff x="0" y="0"/>
            <a:chExt cx="9144000" cy="5143500"/>
          </a:xfrm>
        </p:grpSpPr>
        <p:pic>
          <p:nvPicPr>
            <p:cNvPr id="3" name="object 3"/>
            <p:cNvPicPr/>
            <p:nvPr/>
          </p:nvPicPr>
          <p:blipFill>
            <a:blip r:embed="rId3" cstate="print"/>
            <a:stretch>
              <a:fillRect/>
            </a:stretch>
          </p:blipFill>
          <p:spPr>
            <a:xfrm>
              <a:off x="0" y="0"/>
              <a:ext cx="9144000" cy="5143500"/>
            </a:xfrm>
            <a:prstGeom prst="rect">
              <a:avLst/>
            </a:prstGeom>
          </p:spPr>
        </p:pic>
        <p:pic>
          <p:nvPicPr>
            <p:cNvPr id="4" name="object 4"/>
            <p:cNvPicPr/>
            <p:nvPr/>
          </p:nvPicPr>
          <p:blipFill>
            <a:blip r:embed="rId4" cstate="print"/>
            <a:stretch>
              <a:fillRect/>
            </a:stretch>
          </p:blipFill>
          <p:spPr>
            <a:xfrm>
              <a:off x="222643" y="4613884"/>
              <a:ext cx="1839455" cy="267576"/>
            </a:xfrm>
            <a:prstGeom prst="rect">
              <a:avLst/>
            </a:prstGeom>
          </p:spPr>
        </p:pic>
      </p:grpSp>
      <p:sp>
        <p:nvSpPr>
          <p:cNvPr id="5" name="object 5"/>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dirty="0">
                <a:solidFill>
                  <a:srgbClr val="DD0031"/>
                </a:solidFill>
              </a:rPr>
              <a:t>Jetstream</a:t>
            </a:r>
            <a:r>
              <a:rPr spc="-60" dirty="0">
                <a:solidFill>
                  <a:srgbClr val="DD0031"/>
                </a:solidFill>
              </a:rPr>
              <a:t> </a:t>
            </a:r>
            <a:r>
              <a:rPr dirty="0">
                <a:solidFill>
                  <a:srgbClr val="DD0031"/>
                </a:solidFill>
              </a:rPr>
              <a:t>and</a:t>
            </a:r>
            <a:r>
              <a:rPr spc="-60" dirty="0">
                <a:solidFill>
                  <a:srgbClr val="DD0031"/>
                </a:solidFill>
              </a:rPr>
              <a:t> </a:t>
            </a:r>
            <a:r>
              <a:rPr dirty="0">
                <a:solidFill>
                  <a:srgbClr val="DD0031"/>
                </a:solidFill>
              </a:rPr>
              <a:t>way</a:t>
            </a:r>
            <a:r>
              <a:rPr spc="-55" dirty="0">
                <a:solidFill>
                  <a:srgbClr val="DD0031"/>
                </a:solidFill>
              </a:rPr>
              <a:t> </a:t>
            </a:r>
            <a:r>
              <a:rPr dirty="0">
                <a:solidFill>
                  <a:srgbClr val="DD0031"/>
                </a:solidFill>
              </a:rPr>
              <a:t>of</a:t>
            </a:r>
            <a:r>
              <a:rPr spc="-60" dirty="0">
                <a:solidFill>
                  <a:srgbClr val="DD0031"/>
                </a:solidFill>
              </a:rPr>
              <a:t> </a:t>
            </a:r>
            <a:r>
              <a:rPr dirty="0">
                <a:solidFill>
                  <a:srgbClr val="DD0031"/>
                </a:solidFill>
              </a:rPr>
              <a:t>the</a:t>
            </a:r>
            <a:r>
              <a:rPr spc="-60" dirty="0">
                <a:solidFill>
                  <a:srgbClr val="DD0031"/>
                </a:solidFill>
              </a:rPr>
              <a:t> </a:t>
            </a:r>
            <a:r>
              <a:rPr spc="-10" dirty="0">
                <a:solidFill>
                  <a:srgbClr val="DD0031"/>
                </a:solidFill>
              </a:rPr>
              <a:t>cloud…</a:t>
            </a:r>
          </a:p>
        </p:txBody>
      </p:sp>
      <p:sp>
        <p:nvSpPr>
          <p:cNvPr id="6" name="object 6"/>
          <p:cNvSpPr txBox="1"/>
          <p:nvPr/>
        </p:nvSpPr>
        <p:spPr>
          <a:xfrm>
            <a:off x="707388" y="1344675"/>
            <a:ext cx="7259955" cy="2310889"/>
          </a:xfrm>
          <a:prstGeom prst="rect">
            <a:avLst/>
          </a:prstGeom>
        </p:spPr>
        <p:txBody>
          <a:bodyPr vert="horz" wrap="square" lIns="0" tIns="45720" rIns="0" bIns="0" rtlCol="0">
            <a:spAutoFit/>
          </a:bodyPr>
          <a:lstStyle/>
          <a:p>
            <a:pPr marL="213995" marR="158115" indent="-214629" algn="r">
              <a:lnSpc>
                <a:spcPct val="100000"/>
              </a:lnSpc>
              <a:spcBef>
                <a:spcPts val="360"/>
              </a:spcBef>
              <a:buClr>
                <a:schemeClr val="bg1"/>
              </a:buClr>
              <a:buFont typeface="Arial"/>
              <a:buChar char="•"/>
              <a:tabLst>
                <a:tab pos="213995" algn="l"/>
                <a:tab pos="214629" algn="l"/>
              </a:tabLst>
            </a:pPr>
            <a:r>
              <a:rPr sz="1600" b="1" dirty="0">
                <a:solidFill>
                  <a:srgbClr val="FFFFFF"/>
                </a:solidFill>
                <a:latin typeface="Arial"/>
                <a:cs typeface="Arial"/>
              </a:rPr>
              <a:t>Cloudy</a:t>
            </a:r>
            <a:r>
              <a:rPr sz="1600" b="1" spc="15" dirty="0">
                <a:solidFill>
                  <a:srgbClr val="FFFFFF"/>
                </a:solidFill>
                <a:latin typeface="Arial"/>
                <a:cs typeface="Arial"/>
              </a:rPr>
              <a:t> </a:t>
            </a:r>
            <a:r>
              <a:rPr sz="1600" b="1" spc="-10" dirty="0">
                <a:solidFill>
                  <a:srgbClr val="FFFFFF"/>
                </a:solidFill>
                <a:latin typeface="Arial"/>
                <a:cs typeface="Arial"/>
              </a:rPr>
              <a:t>Technologies</a:t>
            </a:r>
            <a:r>
              <a:rPr sz="1600" spc="-10" dirty="0">
                <a:solidFill>
                  <a:srgbClr val="FFFFFF"/>
                </a:solidFill>
                <a:latin typeface="Arial"/>
                <a:cs typeface="Arial"/>
              </a:rPr>
              <a:t>:</a:t>
            </a:r>
            <a:r>
              <a:rPr sz="1600" spc="5" dirty="0">
                <a:solidFill>
                  <a:srgbClr val="FFFFFF"/>
                </a:solidFill>
                <a:latin typeface="Arial"/>
                <a:cs typeface="Arial"/>
              </a:rPr>
              <a:t> </a:t>
            </a:r>
            <a:r>
              <a:rPr sz="1600" spc="75" dirty="0">
                <a:solidFill>
                  <a:srgbClr val="FFFFFF"/>
                </a:solidFill>
                <a:latin typeface="Arial"/>
                <a:cs typeface="Arial"/>
              </a:rPr>
              <a:t>clouds</a:t>
            </a:r>
            <a:r>
              <a:rPr sz="1600" spc="15" dirty="0">
                <a:solidFill>
                  <a:srgbClr val="FFFFFF"/>
                </a:solidFill>
                <a:latin typeface="Arial"/>
                <a:cs typeface="Arial"/>
              </a:rPr>
              <a:t> </a:t>
            </a:r>
            <a:r>
              <a:rPr sz="1600" spc="90" dirty="0">
                <a:solidFill>
                  <a:srgbClr val="FFFFFF"/>
                </a:solidFill>
                <a:latin typeface="Arial"/>
                <a:cs typeface="Arial"/>
              </a:rPr>
              <a:t>are</a:t>
            </a:r>
            <a:r>
              <a:rPr sz="1600" spc="10" dirty="0">
                <a:solidFill>
                  <a:srgbClr val="FFFFFF"/>
                </a:solidFill>
                <a:latin typeface="Arial"/>
                <a:cs typeface="Arial"/>
              </a:rPr>
              <a:t> </a:t>
            </a:r>
            <a:r>
              <a:rPr sz="1600" spc="100" dirty="0">
                <a:solidFill>
                  <a:srgbClr val="FFFFFF"/>
                </a:solidFill>
                <a:latin typeface="Arial"/>
                <a:cs typeface="Arial"/>
              </a:rPr>
              <a:t>more</a:t>
            </a:r>
            <a:r>
              <a:rPr sz="1600" spc="5" dirty="0">
                <a:solidFill>
                  <a:srgbClr val="FFFFFF"/>
                </a:solidFill>
                <a:latin typeface="Arial"/>
                <a:cs typeface="Arial"/>
              </a:rPr>
              <a:t> </a:t>
            </a:r>
            <a:r>
              <a:rPr sz="1600" spc="105" dirty="0">
                <a:solidFill>
                  <a:srgbClr val="FFFFFF"/>
                </a:solidFill>
                <a:latin typeface="Arial"/>
                <a:cs typeface="Arial"/>
              </a:rPr>
              <a:t>than</a:t>
            </a:r>
            <a:r>
              <a:rPr sz="1600" spc="10" dirty="0">
                <a:solidFill>
                  <a:srgbClr val="FFFFFF"/>
                </a:solidFill>
                <a:latin typeface="Arial"/>
                <a:cs typeface="Arial"/>
              </a:rPr>
              <a:t> </a:t>
            </a:r>
            <a:r>
              <a:rPr sz="1600" dirty="0">
                <a:solidFill>
                  <a:srgbClr val="FFFFFF"/>
                </a:solidFill>
                <a:latin typeface="Arial"/>
                <a:cs typeface="Arial"/>
              </a:rPr>
              <a:t>just</a:t>
            </a:r>
            <a:r>
              <a:rPr sz="1600" spc="5" dirty="0">
                <a:solidFill>
                  <a:srgbClr val="FFFFFF"/>
                </a:solidFill>
                <a:latin typeface="Arial"/>
                <a:cs typeface="Arial"/>
              </a:rPr>
              <a:t> </a:t>
            </a:r>
            <a:r>
              <a:rPr sz="1600" spc="45" dirty="0">
                <a:solidFill>
                  <a:srgbClr val="FFFFFF"/>
                </a:solidFill>
                <a:latin typeface="Arial"/>
                <a:cs typeface="Arial"/>
              </a:rPr>
              <a:t>virtual</a:t>
            </a:r>
            <a:r>
              <a:rPr sz="1600" spc="15" dirty="0">
                <a:solidFill>
                  <a:srgbClr val="FFFFFF"/>
                </a:solidFill>
                <a:latin typeface="Arial"/>
                <a:cs typeface="Arial"/>
              </a:rPr>
              <a:t> </a:t>
            </a:r>
            <a:r>
              <a:rPr sz="1600" spc="80" dirty="0">
                <a:solidFill>
                  <a:srgbClr val="FFFFFF"/>
                </a:solidFill>
                <a:latin typeface="Arial"/>
                <a:cs typeface="Arial"/>
              </a:rPr>
              <a:t>machines</a:t>
            </a:r>
            <a:r>
              <a:rPr sz="1600" spc="10" dirty="0">
                <a:solidFill>
                  <a:srgbClr val="FFFFFF"/>
                </a:solidFill>
                <a:latin typeface="Arial"/>
                <a:cs typeface="Arial"/>
              </a:rPr>
              <a:t> </a:t>
            </a:r>
            <a:r>
              <a:rPr sz="1600" spc="50" dirty="0">
                <a:solidFill>
                  <a:srgbClr val="FFFFFF"/>
                </a:solidFill>
                <a:latin typeface="Arial"/>
                <a:cs typeface="Arial"/>
              </a:rPr>
              <a:t>(VM)</a:t>
            </a:r>
            <a:endParaRPr sz="1600" dirty="0">
              <a:latin typeface="Arial"/>
              <a:cs typeface="Arial"/>
            </a:endParaRPr>
          </a:p>
          <a:p>
            <a:pPr marL="213995" marR="191770" lvl="1" indent="-214629" algn="r">
              <a:lnSpc>
                <a:spcPct val="100000"/>
              </a:lnSpc>
              <a:spcBef>
                <a:spcPts val="265"/>
              </a:spcBef>
              <a:buClr>
                <a:schemeClr val="bg1"/>
              </a:buClr>
              <a:buFont typeface="Arial"/>
              <a:buChar char="•"/>
              <a:tabLst>
                <a:tab pos="213995" algn="l"/>
                <a:tab pos="214629" algn="l"/>
              </a:tabLst>
            </a:pPr>
            <a:r>
              <a:rPr sz="1600" b="1" dirty="0">
                <a:solidFill>
                  <a:srgbClr val="FFFFFF"/>
                </a:solidFill>
                <a:latin typeface="Arial"/>
                <a:cs typeface="Arial"/>
              </a:rPr>
              <a:t>Old</a:t>
            </a:r>
            <a:r>
              <a:rPr sz="1600" b="1" spc="175" dirty="0">
                <a:solidFill>
                  <a:srgbClr val="FFFFFF"/>
                </a:solidFill>
                <a:latin typeface="Arial"/>
                <a:cs typeface="Arial"/>
              </a:rPr>
              <a:t> </a:t>
            </a:r>
            <a:r>
              <a:rPr sz="1600" b="1" spc="50" dirty="0">
                <a:solidFill>
                  <a:srgbClr val="FFFFFF"/>
                </a:solidFill>
                <a:latin typeface="Arial"/>
                <a:cs typeface="Arial"/>
              </a:rPr>
              <a:t>way</a:t>
            </a:r>
            <a:r>
              <a:rPr sz="1600" spc="50" dirty="0">
                <a:solidFill>
                  <a:srgbClr val="FFFFFF"/>
                </a:solidFill>
                <a:latin typeface="Arial"/>
                <a:cs typeface="Arial"/>
              </a:rPr>
              <a:t>:</a:t>
            </a:r>
            <a:r>
              <a:rPr sz="1600" spc="140" dirty="0">
                <a:solidFill>
                  <a:srgbClr val="FFFFFF"/>
                </a:solidFill>
                <a:latin typeface="Arial"/>
                <a:cs typeface="Arial"/>
              </a:rPr>
              <a:t> </a:t>
            </a:r>
            <a:r>
              <a:rPr sz="1600" dirty="0">
                <a:solidFill>
                  <a:srgbClr val="FFFFFF"/>
                </a:solidFill>
                <a:latin typeface="Arial"/>
                <a:cs typeface="Arial"/>
              </a:rPr>
              <a:t>robust</a:t>
            </a:r>
            <a:r>
              <a:rPr sz="1600" spc="140" dirty="0">
                <a:solidFill>
                  <a:srgbClr val="FFFFFF"/>
                </a:solidFill>
                <a:latin typeface="Arial"/>
                <a:cs typeface="Arial"/>
              </a:rPr>
              <a:t> </a:t>
            </a:r>
            <a:r>
              <a:rPr sz="1600" spc="55" dirty="0">
                <a:solidFill>
                  <a:srgbClr val="FFFFFF"/>
                </a:solidFill>
                <a:latin typeface="Arial"/>
                <a:cs typeface="Arial"/>
              </a:rPr>
              <a:t>(expensive)</a:t>
            </a:r>
            <a:r>
              <a:rPr sz="1600" spc="150" dirty="0">
                <a:solidFill>
                  <a:srgbClr val="FFFFFF"/>
                </a:solidFill>
                <a:latin typeface="Arial"/>
                <a:cs typeface="Arial"/>
              </a:rPr>
              <a:t> </a:t>
            </a:r>
            <a:r>
              <a:rPr sz="1600" dirty="0">
                <a:solidFill>
                  <a:srgbClr val="FFFFFF"/>
                </a:solidFill>
                <a:latin typeface="Arial"/>
                <a:cs typeface="Arial"/>
              </a:rPr>
              <a:t>infrastructure,</a:t>
            </a:r>
            <a:r>
              <a:rPr sz="1600" spc="140" dirty="0">
                <a:solidFill>
                  <a:srgbClr val="FFFFFF"/>
                </a:solidFill>
                <a:latin typeface="Arial"/>
                <a:cs typeface="Arial"/>
              </a:rPr>
              <a:t> </a:t>
            </a:r>
            <a:r>
              <a:rPr sz="1600" spc="120" dirty="0">
                <a:solidFill>
                  <a:srgbClr val="FFFFFF"/>
                </a:solidFill>
                <a:latin typeface="Arial"/>
                <a:cs typeface="Arial"/>
              </a:rPr>
              <a:t>weak</a:t>
            </a:r>
            <a:r>
              <a:rPr sz="1600" spc="145" dirty="0">
                <a:solidFill>
                  <a:srgbClr val="FFFFFF"/>
                </a:solidFill>
                <a:latin typeface="Arial"/>
                <a:cs typeface="Arial"/>
              </a:rPr>
              <a:t> </a:t>
            </a:r>
            <a:r>
              <a:rPr sz="1600" spc="130" dirty="0">
                <a:solidFill>
                  <a:srgbClr val="FFFFFF"/>
                </a:solidFill>
                <a:latin typeface="Arial"/>
                <a:cs typeface="Arial"/>
              </a:rPr>
              <a:t>(cheap)</a:t>
            </a:r>
            <a:r>
              <a:rPr sz="1600" spc="150" dirty="0">
                <a:solidFill>
                  <a:srgbClr val="FFFFFF"/>
                </a:solidFill>
                <a:latin typeface="Arial"/>
                <a:cs typeface="Arial"/>
              </a:rPr>
              <a:t> </a:t>
            </a:r>
            <a:r>
              <a:rPr sz="1600" spc="55" dirty="0">
                <a:solidFill>
                  <a:srgbClr val="FFFFFF"/>
                </a:solidFill>
                <a:latin typeface="Arial"/>
                <a:cs typeface="Arial"/>
              </a:rPr>
              <a:t>software</a:t>
            </a:r>
            <a:endParaRPr sz="1600" dirty="0">
              <a:latin typeface="Arial"/>
              <a:cs typeface="Arial"/>
            </a:endParaRPr>
          </a:p>
          <a:p>
            <a:pPr marL="1026794" lvl="2" indent="-215265">
              <a:lnSpc>
                <a:spcPct val="100000"/>
              </a:lnSpc>
              <a:spcBef>
                <a:spcPts val="290"/>
              </a:spcBef>
              <a:buClr>
                <a:schemeClr val="bg1"/>
              </a:buClr>
              <a:buChar char="•"/>
              <a:tabLst>
                <a:tab pos="1026794" algn="l"/>
                <a:tab pos="1027430" algn="l"/>
              </a:tabLst>
            </a:pPr>
            <a:r>
              <a:rPr sz="1600" dirty="0">
                <a:solidFill>
                  <a:srgbClr val="FFFFFF"/>
                </a:solidFill>
                <a:latin typeface="Arial"/>
                <a:cs typeface="Arial"/>
              </a:rPr>
              <a:t>You</a:t>
            </a:r>
            <a:r>
              <a:rPr sz="1600" spc="20" dirty="0">
                <a:solidFill>
                  <a:srgbClr val="FFFFFF"/>
                </a:solidFill>
                <a:latin typeface="Arial"/>
                <a:cs typeface="Arial"/>
              </a:rPr>
              <a:t> </a:t>
            </a:r>
            <a:r>
              <a:rPr sz="1600" spc="120" dirty="0">
                <a:solidFill>
                  <a:srgbClr val="FFFFFF"/>
                </a:solidFill>
                <a:latin typeface="Arial"/>
                <a:cs typeface="Arial"/>
              </a:rPr>
              <a:t>expect</a:t>
            </a:r>
            <a:r>
              <a:rPr sz="1600" spc="10" dirty="0">
                <a:solidFill>
                  <a:srgbClr val="FFFFFF"/>
                </a:solidFill>
                <a:latin typeface="Arial"/>
                <a:cs typeface="Arial"/>
              </a:rPr>
              <a:t> </a:t>
            </a:r>
            <a:r>
              <a:rPr sz="1600" spc="100" dirty="0">
                <a:solidFill>
                  <a:srgbClr val="FFFFFF"/>
                </a:solidFill>
                <a:latin typeface="Arial"/>
                <a:cs typeface="Arial"/>
              </a:rPr>
              <a:t>the</a:t>
            </a:r>
            <a:r>
              <a:rPr sz="1600" spc="15" dirty="0">
                <a:solidFill>
                  <a:srgbClr val="FFFFFF"/>
                </a:solidFill>
                <a:latin typeface="Arial"/>
                <a:cs typeface="Arial"/>
              </a:rPr>
              <a:t> </a:t>
            </a:r>
            <a:r>
              <a:rPr sz="1600" spc="105" dirty="0">
                <a:solidFill>
                  <a:srgbClr val="FFFFFF"/>
                </a:solidFill>
                <a:latin typeface="Arial"/>
                <a:cs typeface="Arial"/>
              </a:rPr>
              <a:t>hardware</a:t>
            </a:r>
            <a:r>
              <a:rPr sz="1600" spc="20" dirty="0">
                <a:solidFill>
                  <a:srgbClr val="FFFFFF"/>
                </a:solidFill>
                <a:latin typeface="Arial"/>
                <a:cs typeface="Arial"/>
              </a:rPr>
              <a:t> </a:t>
            </a:r>
            <a:r>
              <a:rPr sz="1600" spc="114" dirty="0">
                <a:solidFill>
                  <a:srgbClr val="FFFFFF"/>
                </a:solidFill>
                <a:latin typeface="Arial"/>
                <a:cs typeface="Arial"/>
              </a:rPr>
              <a:t>to</a:t>
            </a:r>
            <a:r>
              <a:rPr sz="1600" spc="20" dirty="0">
                <a:solidFill>
                  <a:srgbClr val="FFFFFF"/>
                </a:solidFill>
                <a:latin typeface="Arial"/>
                <a:cs typeface="Arial"/>
              </a:rPr>
              <a:t> </a:t>
            </a:r>
            <a:r>
              <a:rPr sz="1600" spc="105" dirty="0">
                <a:solidFill>
                  <a:srgbClr val="FFFFFF"/>
                </a:solidFill>
                <a:latin typeface="Arial"/>
                <a:cs typeface="Arial"/>
              </a:rPr>
              <a:t>not</a:t>
            </a:r>
            <a:r>
              <a:rPr sz="1600" spc="10" dirty="0">
                <a:solidFill>
                  <a:srgbClr val="FFFFFF"/>
                </a:solidFill>
                <a:latin typeface="Arial"/>
                <a:cs typeface="Arial"/>
              </a:rPr>
              <a:t> </a:t>
            </a:r>
            <a:r>
              <a:rPr sz="1600" spc="-20" dirty="0">
                <a:solidFill>
                  <a:srgbClr val="FFFFFF"/>
                </a:solidFill>
                <a:latin typeface="Arial"/>
                <a:cs typeface="Arial"/>
              </a:rPr>
              <a:t>fail</a:t>
            </a:r>
            <a:endParaRPr sz="1600" dirty="0">
              <a:latin typeface="Arial"/>
              <a:cs typeface="Arial"/>
            </a:endParaRPr>
          </a:p>
          <a:p>
            <a:pPr marL="1026794" lvl="2" indent="-215265">
              <a:lnSpc>
                <a:spcPct val="100000"/>
              </a:lnSpc>
              <a:spcBef>
                <a:spcPts val="385"/>
              </a:spcBef>
              <a:buClr>
                <a:schemeClr val="bg1"/>
              </a:buClr>
              <a:buChar char="•"/>
              <a:tabLst>
                <a:tab pos="1026794" algn="l"/>
                <a:tab pos="1027430" algn="l"/>
              </a:tabLst>
            </a:pPr>
            <a:r>
              <a:rPr sz="1600" dirty="0">
                <a:solidFill>
                  <a:srgbClr val="FFFFFF"/>
                </a:solidFill>
                <a:latin typeface="Arial"/>
                <a:cs typeface="Arial"/>
              </a:rPr>
              <a:t>State</a:t>
            </a:r>
            <a:r>
              <a:rPr sz="1600" spc="50" dirty="0">
                <a:solidFill>
                  <a:srgbClr val="FFFFFF"/>
                </a:solidFill>
                <a:latin typeface="Arial"/>
                <a:cs typeface="Arial"/>
              </a:rPr>
              <a:t> </a:t>
            </a:r>
            <a:r>
              <a:rPr sz="1600" dirty="0">
                <a:solidFill>
                  <a:srgbClr val="FFFFFF"/>
                </a:solidFill>
                <a:latin typeface="Arial"/>
                <a:cs typeface="Arial"/>
              </a:rPr>
              <a:t>in</a:t>
            </a:r>
            <a:r>
              <a:rPr sz="1600" spc="60" dirty="0">
                <a:solidFill>
                  <a:srgbClr val="FFFFFF"/>
                </a:solidFill>
                <a:latin typeface="Arial"/>
                <a:cs typeface="Arial"/>
              </a:rPr>
              <a:t> </a:t>
            </a:r>
            <a:r>
              <a:rPr sz="1600" spc="100" dirty="0">
                <a:solidFill>
                  <a:srgbClr val="FFFFFF"/>
                </a:solidFill>
                <a:latin typeface="Arial"/>
                <a:cs typeface="Arial"/>
              </a:rPr>
              <a:t>maintained</a:t>
            </a:r>
            <a:r>
              <a:rPr sz="1600" spc="65" dirty="0">
                <a:solidFill>
                  <a:srgbClr val="FFFFFF"/>
                </a:solidFill>
                <a:latin typeface="Arial"/>
                <a:cs typeface="Arial"/>
              </a:rPr>
              <a:t> </a:t>
            </a:r>
            <a:r>
              <a:rPr sz="1600" dirty="0">
                <a:solidFill>
                  <a:srgbClr val="FFFFFF"/>
                </a:solidFill>
                <a:latin typeface="Arial"/>
                <a:cs typeface="Arial"/>
              </a:rPr>
              <a:t>in</a:t>
            </a:r>
            <a:r>
              <a:rPr sz="1600" spc="60" dirty="0">
                <a:solidFill>
                  <a:srgbClr val="FFFFFF"/>
                </a:solidFill>
                <a:latin typeface="Arial"/>
                <a:cs typeface="Arial"/>
              </a:rPr>
              <a:t> </a:t>
            </a:r>
            <a:r>
              <a:rPr sz="1600" spc="65" dirty="0">
                <a:solidFill>
                  <a:srgbClr val="FFFFFF"/>
                </a:solidFill>
                <a:latin typeface="Arial"/>
                <a:cs typeface="Arial"/>
              </a:rPr>
              <a:t>volatile</a:t>
            </a:r>
            <a:r>
              <a:rPr sz="1600" spc="55" dirty="0">
                <a:solidFill>
                  <a:srgbClr val="FFFFFF"/>
                </a:solidFill>
                <a:latin typeface="Arial"/>
                <a:cs typeface="Arial"/>
              </a:rPr>
              <a:t> </a:t>
            </a:r>
            <a:r>
              <a:rPr sz="1600" spc="165" dirty="0">
                <a:solidFill>
                  <a:srgbClr val="FFFFFF"/>
                </a:solidFill>
                <a:latin typeface="Arial"/>
                <a:cs typeface="Arial"/>
              </a:rPr>
              <a:t>data</a:t>
            </a:r>
            <a:r>
              <a:rPr sz="1600" spc="55" dirty="0">
                <a:solidFill>
                  <a:srgbClr val="FFFFFF"/>
                </a:solidFill>
                <a:latin typeface="Arial"/>
                <a:cs typeface="Arial"/>
              </a:rPr>
              <a:t> </a:t>
            </a:r>
            <a:r>
              <a:rPr sz="1600" spc="-10" dirty="0">
                <a:solidFill>
                  <a:srgbClr val="FFFFFF"/>
                </a:solidFill>
                <a:latin typeface="Arial"/>
                <a:cs typeface="Arial"/>
              </a:rPr>
              <a:t>structures</a:t>
            </a:r>
            <a:endParaRPr sz="1600" dirty="0">
              <a:latin typeface="Arial"/>
              <a:cs typeface="Arial"/>
            </a:endParaRPr>
          </a:p>
          <a:p>
            <a:pPr marL="569595" lvl="1" indent="-215265">
              <a:lnSpc>
                <a:spcPct val="100000"/>
              </a:lnSpc>
              <a:spcBef>
                <a:spcPts val="285"/>
              </a:spcBef>
              <a:buClr>
                <a:schemeClr val="bg1"/>
              </a:buClr>
              <a:buFont typeface="Arial"/>
              <a:buChar char="•"/>
              <a:tabLst>
                <a:tab pos="569595" algn="l"/>
                <a:tab pos="570230" algn="l"/>
              </a:tabLst>
            </a:pPr>
            <a:r>
              <a:rPr sz="1600" b="1" dirty="0">
                <a:solidFill>
                  <a:srgbClr val="FFFFFF"/>
                </a:solidFill>
                <a:latin typeface="Arial"/>
                <a:cs typeface="Arial"/>
              </a:rPr>
              <a:t>Cloudy</a:t>
            </a:r>
            <a:r>
              <a:rPr sz="1600" b="1" spc="229" dirty="0">
                <a:solidFill>
                  <a:srgbClr val="FFFFFF"/>
                </a:solidFill>
                <a:latin typeface="Arial"/>
                <a:cs typeface="Arial"/>
              </a:rPr>
              <a:t> </a:t>
            </a:r>
            <a:r>
              <a:rPr sz="1600" b="1" spc="50" dirty="0">
                <a:solidFill>
                  <a:srgbClr val="FFFFFF"/>
                </a:solidFill>
                <a:latin typeface="Arial"/>
                <a:cs typeface="Arial"/>
              </a:rPr>
              <a:t>way</a:t>
            </a:r>
            <a:r>
              <a:rPr sz="1600" spc="50" dirty="0">
                <a:solidFill>
                  <a:srgbClr val="FFFFFF"/>
                </a:solidFill>
                <a:latin typeface="Arial"/>
                <a:cs typeface="Arial"/>
              </a:rPr>
              <a:t>:</a:t>
            </a:r>
            <a:r>
              <a:rPr sz="1600" spc="215" dirty="0">
                <a:solidFill>
                  <a:srgbClr val="FFFFFF"/>
                </a:solidFill>
                <a:latin typeface="Arial"/>
                <a:cs typeface="Arial"/>
              </a:rPr>
              <a:t> </a:t>
            </a:r>
            <a:r>
              <a:rPr sz="1600" spc="125" dirty="0">
                <a:solidFill>
                  <a:srgbClr val="FFFFFF"/>
                </a:solidFill>
                <a:latin typeface="Arial"/>
                <a:cs typeface="Arial"/>
              </a:rPr>
              <a:t>commodity</a:t>
            </a:r>
            <a:r>
              <a:rPr sz="1600" spc="225" dirty="0">
                <a:solidFill>
                  <a:srgbClr val="FFFFFF"/>
                </a:solidFill>
                <a:latin typeface="Arial"/>
                <a:cs typeface="Arial"/>
              </a:rPr>
              <a:t> </a:t>
            </a:r>
            <a:r>
              <a:rPr sz="1600" dirty="0">
                <a:solidFill>
                  <a:srgbClr val="FFFFFF"/>
                </a:solidFill>
                <a:latin typeface="Arial"/>
                <a:cs typeface="Arial"/>
              </a:rPr>
              <a:t>infrastructure,</a:t>
            </a:r>
            <a:r>
              <a:rPr sz="1600" spc="215" dirty="0">
                <a:solidFill>
                  <a:srgbClr val="FFFFFF"/>
                </a:solidFill>
                <a:latin typeface="Arial"/>
                <a:cs typeface="Arial"/>
              </a:rPr>
              <a:t> </a:t>
            </a:r>
            <a:r>
              <a:rPr sz="1600" dirty="0">
                <a:solidFill>
                  <a:srgbClr val="FFFFFF"/>
                </a:solidFill>
                <a:latin typeface="Arial"/>
                <a:cs typeface="Arial"/>
              </a:rPr>
              <a:t>robust</a:t>
            </a:r>
            <a:r>
              <a:rPr sz="1600" spc="210" dirty="0">
                <a:solidFill>
                  <a:srgbClr val="FFFFFF"/>
                </a:solidFill>
                <a:latin typeface="Arial"/>
                <a:cs typeface="Arial"/>
              </a:rPr>
              <a:t> </a:t>
            </a:r>
            <a:r>
              <a:rPr sz="1600" spc="55" dirty="0">
                <a:solidFill>
                  <a:srgbClr val="FFFFFF"/>
                </a:solidFill>
                <a:latin typeface="Arial"/>
                <a:cs typeface="Arial"/>
              </a:rPr>
              <a:t>software</a:t>
            </a:r>
            <a:endParaRPr sz="1600" dirty="0">
              <a:latin typeface="Arial"/>
              <a:cs typeface="Arial"/>
            </a:endParaRPr>
          </a:p>
          <a:p>
            <a:pPr marL="1026794" lvl="2" indent="-215265">
              <a:lnSpc>
                <a:spcPct val="100000"/>
              </a:lnSpc>
              <a:spcBef>
                <a:spcPts val="265"/>
              </a:spcBef>
              <a:buClr>
                <a:schemeClr val="bg1"/>
              </a:buClr>
              <a:buChar char="•"/>
              <a:tabLst>
                <a:tab pos="1026794" algn="l"/>
                <a:tab pos="1027430" algn="l"/>
              </a:tabLst>
            </a:pPr>
            <a:r>
              <a:rPr sz="1600" spc="65" dirty="0">
                <a:solidFill>
                  <a:srgbClr val="FFFFFF"/>
                </a:solidFill>
                <a:latin typeface="Arial"/>
                <a:cs typeface="Arial"/>
              </a:rPr>
              <a:t>Expect</a:t>
            </a:r>
            <a:r>
              <a:rPr sz="1600" spc="-5" dirty="0">
                <a:solidFill>
                  <a:srgbClr val="FFFFFF"/>
                </a:solidFill>
                <a:latin typeface="Arial"/>
                <a:cs typeface="Arial"/>
              </a:rPr>
              <a:t> </a:t>
            </a:r>
            <a:r>
              <a:rPr sz="1600" spc="135" dirty="0">
                <a:solidFill>
                  <a:srgbClr val="FFFFFF"/>
                </a:solidFill>
                <a:latin typeface="Arial"/>
                <a:cs typeface="Arial"/>
              </a:rPr>
              <a:t>&amp;</a:t>
            </a:r>
            <a:r>
              <a:rPr sz="1600" dirty="0">
                <a:solidFill>
                  <a:srgbClr val="FFFFFF"/>
                </a:solidFill>
                <a:latin typeface="Arial"/>
                <a:cs typeface="Arial"/>
              </a:rPr>
              <a:t> </a:t>
            </a:r>
            <a:r>
              <a:rPr sz="1600" spc="105" dirty="0">
                <a:solidFill>
                  <a:srgbClr val="FFFFFF"/>
                </a:solidFill>
                <a:latin typeface="Arial"/>
                <a:cs typeface="Arial"/>
              </a:rPr>
              <a:t>plan</a:t>
            </a:r>
            <a:r>
              <a:rPr sz="1600" spc="5" dirty="0">
                <a:solidFill>
                  <a:srgbClr val="FFFFFF"/>
                </a:solidFill>
                <a:latin typeface="Arial"/>
                <a:cs typeface="Arial"/>
              </a:rPr>
              <a:t> </a:t>
            </a:r>
            <a:r>
              <a:rPr sz="1600" spc="50" dirty="0">
                <a:solidFill>
                  <a:srgbClr val="FFFFFF"/>
                </a:solidFill>
                <a:latin typeface="Arial"/>
                <a:cs typeface="Arial"/>
              </a:rPr>
              <a:t>for</a:t>
            </a:r>
            <a:r>
              <a:rPr sz="1600" spc="5" dirty="0">
                <a:solidFill>
                  <a:srgbClr val="FFFFFF"/>
                </a:solidFill>
                <a:latin typeface="Arial"/>
                <a:cs typeface="Arial"/>
              </a:rPr>
              <a:t> </a:t>
            </a:r>
            <a:r>
              <a:rPr sz="1600" spc="45" dirty="0">
                <a:solidFill>
                  <a:srgbClr val="FFFFFF"/>
                </a:solidFill>
                <a:latin typeface="Arial"/>
                <a:cs typeface="Arial"/>
              </a:rPr>
              <a:t>infrastructure</a:t>
            </a:r>
            <a:r>
              <a:rPr sz="1600" dirty="0">
                <a:solidFill>
                  <a:srgbClr val="FFFFFF"/>
                </a:solidFill>
                <a:latin typeface="Arial"/>
                <a:cs typeface="Arial"/>
              </a:rPr>
              <a:t> </a:t>
            </a:r>
            <a:r>
              <a:rPr sz="1600" spc="114" dirty="0">
                <a:solidFill>
                  <a:srgbClr val="FFFFFF"/>
                </a:solidFill>
                <a:latin typeface="Arial"/>
                <a:cs typeface="Arial"/>
              </a:rPr>
              <a:t>to</a:t>
            </a:r>
            <a:r>
              <a:rPr sz="1600" dirty="0">
                <a:solidFill>
                  <a:srgbClr val="FFFFFF"/>
                </a:solidFill>
                <a:latin typeface="Arial"/>
                <a:cs typeface="Arial"/>
              </a:rPr>
              <a:t> </a:t>
            </a:r>
            <a:r>
              <a:rPr sz="1600" spc="-20" dirty="0">
                <a:solidFill>
                  <a:srgbClr val="FFFFFF"/>
                </a:solidFill>
                <a:latin typeface="Arial"/>
                <a:cs typeface="Arial"/>
              </a:rPr>
              <a:t>fail</a:t>
            </a:r>
            <a:endParaRPr sz="1600" dirty="0">
              <a:latin typeface="Arial"/>
              <a:cs typeface="Arial"/>
            </a:endParaRPr>
          </a:p>
          <a:p>
            <a:pPr marL="1026794" lvl="2" indent="-215265">
              <a:lnSpc>
                <a:spcPct val="100000"/>
              </a:lnSpc>
              <a:spcBef>
                <a:spcPts val="290"/>
              </a:spcBef>
              <a:buClr>
                <a:schemeClr val="bg1"/>
              </a:buClr>
              <a:buChar char="•"/>
              <a:tabLst>
                <a:tab pos="1026794" algn="l"/>
                <a:tab pos="1027430" algn="l"/>
              </a:tabLst>
            </a:pPr>
            <a:r>
              <a:rPr sz="1600" dirty="0">
                <a:solidFill>
                  <a:srgbClr val="FFFFFF"/>
                </a:solidFill>
                <a:latin typeface="Arial"/>
                <a:cs typeface="Arial"/>
              </a:rPr>
              <a:t>Put</a:t>
            </a:r>
            <a:r>
              <a:rPr sz="1600" spc="5" dirty="0">
                <a:solidFill>
                  <a:srgbClr val="FFFFFF"/>
                </a:solidFill>
                <a:latin typeface="Arial"/>
                <a:cs typeface="Arial"/>
              </a:rPr>
              <a:t> </a:t>
            </a:r>
            <a:r>
              <a:rPr sz="1600" spc="75" dirty="0">
                <a:solidFill>
                  <a:srgbClr val="FFFFFF"/>
                </a:solidFill>
                <a:latin typeface="Arial"/>
                <a:cs typeface="Arial"/>
              </a:rPr>
              <a:t>intelligence</a:t>
            </a:r>
            <a:r>
              <a:rPr sz="1600" spc="10" dirty="0">
                <a:solidFill>
                  <a:srgbClr val="FFFFFF"/>
                </a:solidFill>
                <a:latin typeface="Arial"/>
                <a:cs typeface="Arial"/>
              </a:rPr>
              <a:t> </a:t>
            </a:r>
            <a:r>
              <a:rPr sz="1600" spc="65" dirty="0">
                <a:solidFill>
                  <a:srgbClr val="FFFFFF"/>
                </a:solidFill>
                <a:latin typeface="Arial"/>
                <a:cs typeface="Arial"/>
              </a:rPr>
              <a:t>into</a:t>
            </a:r>
            <a:r>
              <a:rPr sz="1600" spc="20" dirty="0">
                <a:solidFill>
                  <a:srgbClr val="FFFFFF"/>
                </a:solidFill>
                <a:latin typeface="Arial"/>
                <a:cs typeface="Arial"/>
              </a:rPr>
              <a:t> </a:t>
            </a:r>
            <a:r>
              <a:rPr sz="1600" spc="100" dirty="0">
                <a:solidFill>
                  <a:srgbClr val="FFFFFF"/>
                </a:solidFill>
                <a:latin typeface="Arial"/>
                <a:cs typeface="Arial"/>
              </a:rPr>
              <a:t>the</a:t>
            </a:r>
            <a:r>
              <a:rPr sz="1600" spc="10" dirty="0">
                <a:solidFill>
                  <a:srgbClr val="FFFFFF"/>
                </a:solidFill>
                <a:latin typeface="Arial"/>
                <a:cs typeface="Arial"/>
              </a:rPr>
              <a:t> </a:t>
            </a:r>
            <a:r>
              <a:rPr sz="1600" spc="65" dirty="0">
                <a:solidFill>
                  <a:srgbClr val="FFFFFF"/>
                </a:solidFill>
                <a:latin typeface="Arial"/>
                <a:cs typeface="Arial"/>
              </a:rPr>
              <a:t>software</a:t>
            </a:r>
            <a:r>
              <a:rPr sz="1600" spc="15" dirty="0">
                <a:solidFill>
                  <a:srgbClr val="FFFFFF"/>
                </a:solidFill>
                <a:latin typeface="Arial"/>
                <a:cs typeface="Arial"/>
              </a:rPr>
              <a:t> </a:t>
            </a:r>
            <a:r>
              <a:rPr sz="1600" spc="114" dirty="0">
                <a:solidFill>
                  <a:srgbClr val="FFFFFF"/>
                </a:solidFill>
                <a:latin typeface="Arial"/>
                <a:cs typeface="Arial"/>
              </a:rPr>
              <a:t>to</a:t>
            </a:r>
            <a:r>
              <a:rPr sz="1600" spc="15" dirty="0">
                <a:solidFill>
                  <a:srgbClr val="FFFFFF"/>
                </a:solidFill>
                <a:latin typeface="Arial"/>
                <a:cs typeface="Arial"/>
              </a:rPr>
              <a:t> </a:t>
            </a:r>
            <a:r>
              <a:rPr sz="1600" spc="105" dirty="0">
                <a:solidFill>
                  <a:srgbClr val="FFFFFF"/>
                </a:solidFill>
                <a:latin typeface="Arial"/>
                <a:cs typeface="Arial"/>
              </a:rPr>
              <a:t>handle</a:t>
            </a:r>
            <a:r>
              <a:rPr sz="1600" spc="15" dirty="0">
                <a:solidFill>
                  <a:srgbClr val="FFFFFF"/>
                </a:solidFill>
                <a:latin typeface="Arial"/>
                <a:cs typeface="Arial"/>
              </a:rPr>
              <a:t> </a:t>
            </a:r>
            <a:r>
              <a:rPr sz="1600" spc="45" dirty="0">
                <a:solidFill>
                  <a:srgbClr val="FFFFFF"/>
                </a:solidFill>
                <a:latin typeface="Arial"/>
                <a:cs typeface="Arial"/>
              </a:rPr>
              <a:t>infrastructure</a:t>
            </a:r>
            <a:r>
              <a:rPr sz="1600" spc="10" dirty="0">
                <a:solidFill>
                  <a:srgbClr val="FFFFFF"/>
                </a:solidFill>
                <a:latin typeface="Arial"/>
                <a:cs typeface="Arial"/>
              </a:rPr>
              <a:t> </a:t>
            </a:r>
            <a:r>
              <a:rPr sz="1600" spc="35" dirty="0">
                <a:solidFill>
                  <a:srgbClr val="FFFFFF"/>
                </a:solidFill>
                <a:latin typeface="Arial"/>
                <a:cs typeface="Arial"/>
              </a:rPr>
              <a:t>failure</a:t>
            </a:r>
            <a:endParaRPr sz="1600" dirty="0">
              <a:latin typeface="Arial"/>
              <a:cs typeface="Arial"/>
            </a:endParaRPr>
          </a:p>
          <a:p>
            <a:pPr marL="569595" lvl="1" indent="-215265">
              <a:lnSpc>
                <a:spcPct val="100000"/>
              </a:lnSpc>
              <a:spcBef>
                <a:spcPts val="384"/>
              </a:spcBef>
              <a:buClr>
                <a:schemeClr val="bg1"/>
              </a:buClr>
              <a:buFont typeface="Arial"/>
              <a:buChar char="•"/>
              <a:tabLst>
                <a:tab pos="569595" algn="l"/>
                <a:tab pos="570230" algn="l"/>
              </a:tabLst>
            </a:pPr>
            <a:r>
              <a:rPr sz="1600" b="1" dirty="0">
                <a:solidFill>
                  <a:srgbClr val="FFFFFF"/>
                </a:solidFill>
                <a:latin typeface="Arial"/>
                <a:cs typeface="Arial"/>
              </a:rPr>
              <a:t>And</a:t>
            </a:r>
            <a:r>
              <a:rPr sz="1600" b="1" spc="50" dirty="0">
                <a:solidFill>
                  <a:srgbClr val="FFFFFF"/>
                </a:solidFill>
                <a:latin typeface="Arial"/>
                <a:cs typeface="Arial"/>
              </a:rPr>
              <a:t> my</a:t>
            </a:r>
            <a:r>
              <a:rPr sz="1600" b="1" spc="35" dirty="0">
                <a:solidFill>
                  <a:srgbClr val="FFFFFF"/>
                </a:solidFill>
                <a:latin typeface="Arial"/>
                <a:cs typeface="Arial"/>
              </a:rPr>
              <a:t> </a:t>
            </a:r>
            <a:r>
              <a:rPr sz="1600" b="1" spc="-10" dirty="0">
                <a:solidFill>
                  <a:srgbClr val="FFFFFF"/>
                </a:solidFill>
                <a:latin typeface="Arial"/>
                <a:cs typeface="Arial"/>
              </a:rPr>
              <a:t>favorite…</a:t>
            </a:r>
            <a:endParaRPr sz="1600" dirty="0">
              <a:latin typeface="Arial"/>
              <a:cs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dirty="0"/>
              <a:t>Thinking</a:t>
            </a:r>
            <a:r>
              <a:rPr spc="-30" dirty="0"/>
              <a:t> </a:t>
            </a:r>
            <a:r>
              <a:rPr dirty="0"/>
              <a:t>about</a:t>
            </a:r>
            <a:r>
              <a:rPr spc="-100" dirty="0"/>
              <a:t> </a:t>
            </a:r>
            <a:r>
              <a:rPr spc="-20" dirty="0"/>
              <a:t>VMs…</a:t>
            </a:r>
          </a:p>
        </p:txBody>
      </p:sp>
      <p:sp>
        <p:nvSpPr>
          <p:cNvPr id="3" name="object 3"/>
          <p:cNvSpPr txBox="1"/>
          <p:nvPr/>
        </p:nvSpPr>
        <p:spPr>
          <a:xfrm>
            <a:off x="546847" y="1351788"/>
            <a:ext cx="4201045" cy="2121093"/>
          </a:xfrm>
          <a:prstGeom prst="rect">
            <a:avLst/>
          </a:prstGeom>
        </p:spPr>
        <p:txBody>
          <a:bodyPr vert="horz" wrap="square" lIns="0" tIns="40640" rIns="0" bIns="0" rtlCol="0">
            <a:spAutoFit/>
          </a:bodyPr>
          <a:lstStyle/>
          <a:p>
            <a:pPr marL="12700" marR="210820">
              <a:lnSpc>
                <a:spcPct val="90700"/>
              </a:lnSpc>
              <a:spcBef>
                <a:spcPts val="320"/>
              </a:spcBef>
            </a:pPr>
            <a:r>
              <a:rPr sz="2000" spc="-20" dirty="0">
                <a:solidFill>
                  <a:srgbClr val="3D3D3D"/>
                </a:solidFill>
                <a:latin typeface="BentonSans Regular"/>
                <a:cs typeface="BentonSans Regular"/>
              </a:rPr>
              <a:t>Cows,</a:t>
            </a:r>
            <a:r>
              <a:rPr sz="2000" spc="-105" dirty="0">
                <a:solidFill>
                  <a:srgbClr val="3D3D3D"/>
                </a:solidFill>
                <a:latin typeface="BentonSans Regular"/>
                <a:cs typeface="BentonSans Regular"/>
              </a:rPr>
              <a:t> </a:t>
            </a:r>
            <a:r>
              <a:rPr sz="2000" dirty="0">
                <a:solidFill>
                  <a:srgbClr val="3D3D3D"/>
                </a:solidFill>
                <a:latin typeface="BentonSans Regular"/>
                <a:cs typeface="BentonSans Regular"/>
              </a:rPr>
              <a:t>not</a:t>
            </a:r>
            <a:r>
              <a:rPr sz="2000" spc="-35" dirty="0">
                <a:solidFill>
                  <a:srgbClr val="3D3D3D"/>
                </a:solidFill>
                <a:latin typeface="BentonSans Regular"/>
                <a:cs typeface="BentonSans Regular"/>
              </a:rPr>
              <a:t> </a:t>
            </a:r>
            <a:r>
              <a:rPr sz="2000" dirty="0">
                <a:solidFill>
                  <a:srgbClr val="3D3D3D"/>
                </a:solidFill>
                <a:latin typeface="BentonSans Regular"/>
                <a:cs typeface="BentonSans Regular"/>
              </a:rPr>
              <a:t>pets:</a:t>
            </a:r>
            <a:r>
              <a:rPr sz="2000" spc="-40" dirty="0">
                <a:solidFill>
                  <a:srgbClr val="3D3D3D"/>
                </a:solidFill>
                <a:latin typeface="BentonSans Regular"/>
                <a:cs typeface="BentonSans Regular"/>
              </a:rPr>
              <a:t> </a:t>
            </a:r>
            <a:r>
              <a:rPr sz="2000" dirty="0">
                <a:solidFill>
                  <a:srgbClr val="3D3D3D"/>
                </a:solidFill>
                <a:latin typeface="BentonSans Regular"/>
                <a:cs typeface="BentonSans Regular"/>
              </a:rPr>
              <a:t>pets</a:t>
            </a:r>
            <a:r>
              <a:rPr sz="2000" spc="-35" dirty="0">
                <a:solidFill>
                  <a:srgbClr val="3D3D3D"/>
                </a:solidFill>
                <a:latin typeface="BentonSans Regular"/>
                <a:cs typeface="BentonSans Regular"/>
              </a:rPr>
              <a:t> </a:t>
            </a:r>
            <a:r>
              <a:rPr sz="2000" dirty="0">
                <a:solidFill>
                  <a:srgbClr val="3D3D3D"/>
                </a:solidFill>
                <a:latin typeface="BentonSans Regular"/>
                <a:cs typeface="BentonSans Regular"/>
              </a:rPr>
              <a:t>take</a:t>
            </a:r>
            <a:r>
              <a:rPr sz="2000" spc="-35" dirty="0">
                <a:solidFill>
                  <a:srgbClr val="3D3D3D"/>
                </a:solidFill>
                <a:latin typeface="BentonSans Regular"/>
                <a:cs typeface="BentonSans Regular"/>
              </a:rPr>
              <a:t> </a:t>
            </a:r>
            <a:r>
              <a:rPr sz="2000" spc="-10" dirty="0">
                <a:solidFill>
                  <a:srgbClr val="3D3D3D"/>
                </a:solidFill>
                <a:latin typeface="BentonSans Regular"/>
                <a:cs typeface="BentonSans Regular"/>
              </a:rPr>
              <a:t>great </a:t>
            </a:r>
            <a:r>
              <a:rPr sz="2000" dirty="0">
                <a:solidFill>
                  <a:srgbClr val="3D3D3D"/>
                </a:solidFill>
                <a:latin typeface="BentonSans Regular"/>
                <a:cs typeface="BentonSans Regular"/>
              </a:rPr>
              <a:t>amount</a:t>
            </a:r>
            <a:r>
              <a:rPr sz="2000" spc="-20" dirty="0">
                <a:solidFill>
                  <a:srgbClr val="3D3D3D"/>
                </a:solidFill>
                <a:latin typeface="BentonSans Regular"/>
                <a:cs typeface="BentonSans Regular"/>
              </a:rPr>
              <a:t> </a:t>
            </a:r>
            <a:r>
              <a:rPr sz="2000" dirty="0">
                <a:solidFill>
                  <a:srgbClr val="3D3D3D"/>
                </a:solidFill>
                <a:latin typeface="BentonSans Regular"/>
                <a:cs typeface="BentonSans Regular"/>
              </a:rPr>
              <a:t>of</a:t>
            </a:r>
            <a:r>
              <a:rPr sz="2000" spc="-20" dirty="0">
                <a:solidFill>
                  <a:srgbClr val="3D3D3D"/>
                </a:solidFill>
                <a:latin typeface="BentonSans Regular"/>
                <a:cs typeface="BentonSans Regular"/>
              </a:rPr>
              <a:t> care,</a:t>
            </a:r>
            <a:r>
              <a:rPr sz="2000" spc="-75" dirty="0">
                <a:solidFill>
                  <a:srgbClr val="3D3D3D"/>
                </a:solidFill>
                <a:latin typeface="BentonSans Regular"/>
                <a:cs typeface="BentonSans Regular"/>
              </a:rPr>
              <a:t> </a:t>
            </a:r>
            <a:r>
              <a:rPr sz="2000" spc="-10" dirty="0">
                <a:solidFill>
                  <a:srgbClr val="3D3D3D"/>
                </a:solidFill>
                <a:latin typeface="BentonSans Regular"/>
                <a:cs typeface="BentonSans Regular"/>
              </a:rPr>
              <a:t>feeding,</a:t>
            </a:r>
            <a:r>
              <a:rPr sz="2000" spc="-80" dirty="0">
                <a:solidFill>
                  <a:srgbClr val="3D3D3D"/>
                </a:solidFill>
                <a:latin typeface="BentonSans Regular"/>
                <a:cs typeface="BentonSans Regular"/>
              </a:rPr>
              <a:t> </a:t>
            </a:r>
            <a:r>
              <a:rPr sz="2000" dirty="0">
                <a:solidFill>
                  <a:srgbClr val="3D3D3D"/>
                </a:solidFill>
                <a:latin typeface="BentonSans Regular"/>
                <a:cs typeface="BentonSans Regular"/>
              </a:rPr>
              <a:t>and</a:t>
            </a:r>
            <a:r>
              <a:rPr sz="2000" spc="-10" dirty="0">
                <a:solidFill>
                  <a:srgbClr val="3D3D3D"/>
                </a:solidFill>
                <a:latin typeface="BentonSans Regular"/>
                <a:cs typeface="BentonSans Regular"/>
              </a:rPr>
              <a:t> </a:t>
            </a:r>
            <a:r>
              <a:rPr sz="2000" spc="-25" dirty="0">
                <a:solidFill>
                  <a:srgbClr val="3D3D3D"/>
                </a:solidFill>
                <a:latin typeface="BentonSans Regular"/>
                <a:cs typeface="BentonSans Regular"/>
              </a:rPr>
              <a:t>you </a:t>
            </a:r>
            <a:r>
              <a:rPr sz="2000" dirty="0">
                <a:solidFill>
                  <a:srgbClr val="3D3D3D"/>
                </a:solidFill>
                <a:latin typeface="BentonSans Regular"/>
                <a:cs typeface="BentonSans Regular"/>
              </a:rPr>
              <a:t>name</a:t>
            </a:r>
            <a:r>
              <a:rPr sz="2000" spc="-60" dirty="0">
                <a:solidFill>
                  <a:srgbClr val="3D3D3D"/>
                </a:solidFill>
                <a:latin typeface="BentonSans Regular"/>
                <a:cs typeface="BentonSans Regular"/>
              </a:rPr>
              <a:t> </a:t>
            </a:r>
            <a:r>
              <a:rPr sz="2000" dirty="0">
                <a:solidFill>
                  <a:srgbClr val="3D3D3D"/>
                </a:solidFill>
                <a:latin typeface="BentonSans Regular"/>
                <a:cs typeface="BentonSans Regular"/>
              </a:rPr>
              <a:t>them;</a:t>
            </a:r>
            <a:r>
              <a:rPr sz="2000" spc="-45" dirty="0">
                <a:solidFill>
                  <a:srgbClr val="3D3D3D"/>
                </a:solidFill>
                <a:latin typeface="BentonSans Regular"/>
                <a:cs typeface="BentonSans Regular"/>
              </a:rPr>
              <a:t> </a:t>
            </a:r>
            <a:r>
              <a:rPr sz="2000" dirty="0">
                <a:solidFill>
                  <a:srgbClr val="3D3D3D"/>
                </a:solidFill>
                <a:latin typeface="BentonSans Regular"/>
                <a:cs typeface="BentonSans Regular"/>
              </a:rPr>
              <a:t>cows</a:t>
            </a:r>
            <a:r>
              <a:rPr sz="2000" spc="-50" dirty="0">
                <a:solidFill>
                  <a:srgbClr val="3D3D3D"/>
                </a:solidFill>
                <a:latin typeface="BentonSans Regular"/>
                <a:cs typeface="BentonSans Regular"/>
              </a:rPr>
              <a:t> </a:t>
            </a:r>
            <a:r>
              <a:rPr sz="2000" dirty="0">
                <a:solidFill>
                  <a:srgbClr val="3D3D3D"/>
                </a:solidFill>
                <a:latin typeface="BentonSans Regular"/>
                <a:cs typeface="BentonSans Regular"/>
              </a:rPr>
              <a:t>you</a:t>
            </a:r>
            <a:r>
              <a:rPr sz="2000" spc="-50" dirty="0">
                <a:solidFill>
                  <a:srgbClr val="3D3D3D"/>
                </a:solidFill>
                <a:latin typeface="BentonSans Regular"/>
                <a:cs typeface="BentonSans Regular"/>
              </a:rPr>
              <a:t> </a:t>
            </a:r>
            <a:r>
              <a:rPr sz="2000" dirty="0">
                <a:solidFill>
                  <a:srgbClr val="3D3D3D"/>
                </a:solidFill>
                <a:latin typeface="BentonSans Regular"/>
                <a:cs typeface="BentonSans Regular"/>
              </a:rPr>
              <a:t>intend</a:t>
            </a:r>
            <a:r>
              <a:rPr sz="2000" spc="-40" dirty="0">
                <a:solidFill>
                  <a:srgbClr val="3D3D3D"/>
                </a:solidFill>
                <a:latin typeface="BentonSans Regular"/>
                <a:cs typeface="BentonSans Regular"/>
              </a:rPr>
              <a:t> </a:t>
            </a:r>
            <a:r>
              <a:rPr sz="2000" spc="-25" dirty="0">
                <a:solidFill>
                  <a:srgbClr val="3D3D3D"/>
                </a:solidFill>
                <a:latin typeface="BentonSans Regular"/>
                <a:cs typeface="BentonSans Regular"/>
              </a:rPr>
              <a:t>to </a:t>
            </a:r>
            <a:r>
              <a:rPr sz="2000" dirty="0">
                <a:solidFill>
                  <a:srgbClr val="3D3D3D"/>
                </a:solidFill>
                <a:latin typeface="BentonSans Regular"/>
                <a:cs typeface="BentonSans Regular"/>
              </a:rPr>
              <a:t>have</a:t>
            </a:r>
            <a:r>
              <a:rPr sz="2000" spc="-65" dirty="0">
                <a:solidFill>
                  <a:srgbClr val="3D3D3D"/>
                </a:solidFill>
                <a:latin typeface="BentonSans Regular"/>
                <a:cs typeface="BentonSans Regular"/>
              </a:rPr>
              <a:t> </a:t>
            </a:r>
            <a:r>
              <a:rPr sz="2000" dirty="0">
                <a:solidFill>
                  <a:srgbClr val="3D3D3D"/>
                </a:solidFill>
                <a:latin typeface="BentonSans Regular"/>
                <a:cs typeface="BentonSans Regular"/>
              </a:rPr>
              <a:t>high</a:t>
            </a:r>
            <a:r>
              <a:rPr sz="2000" spc="-50" dirty="0">
                <a:solidFill>
                  <a:srgbClr val="3D3D3D"/>
                </a:solidFill>
                <a:latin typeface="BentonSans Regular"/>
                <a:cs typeface="BentonSans Regular"/>
              </a:rPr>
              <a:t> </a:t>
            </a:r>
            <a:r>
              <a:rPr sz="2000" spc="-10" dirty="0">
                <a:solidFill>
                  <a:srgbClr val="3D3D3D"/>
                </a:solidFill>
                <a:latin typeface="BentonSans Regular"/>
                <a:cs typeface="BentonSans Regular"/>
              </a:rPr>
              <a:t>turnover</a:t>
            </a:r>
            <a:r>
              <a:rPr sz="2000" spc="-50" dirty="0">
                <a:solidFill>
                  <a:srgbClr val="3D3D3D"/>
                </a:solidFill>
                <a:latin typeface="BentonSans Regular"/>
                <a:cs typeface="BentonSans Regular"/>
              </a:rPr>
              <a:t> </a:t>
            </a:r>
            <a:r>
              <a:rPr sz="2000" dirty="0">
                <a:solidFill>
                  <a:srgbClr val="3D3D3D"/>
                </a:solidFill>
                <a:latin typeface="BentonSans Regular"/>
                <a:cs typeface="BentonSans Regular"/>
              </a:rPr>
              <a:t>and</a:t>
            </a:r>
            <a:r>
              <a:rPr sz="2000" spc="-45" dirty="0">
                <a:solidFill>
                  <a:srgbClr val="3D3D3D"/>
                </a:solidFill>
                <a:latin typeface="BentonSans Regular"/>
                <a:cs typeface="BentonSans Regular"/>
              </a:rPr>
              <a:t> </a:t>
            </a:r>
            <a:r>
              <a:rPr sz="2000" dirty="0">
                <a:solidFill>
                  <a:srgbClr val="3D3D3D"/>
                </a:solidFill>
                <a:latin typeface="BentonSans Regular"/>
                <a:cs typeface="BentonSans Regular"/>
              </a:rPr>
              <a:t>you</a:t>
            </a:r>
            <a:r>
              <a:rPr sz="2000" spc="-50" dirty="0">
                <a:solidFill>
                  <a:srgbClr val="3D3D3D"/>
                </a:solidFill>
                <a:latin typeface="BentonSans Regular"/>
                <a:cs typeface="BentonSans Regular"/>
              </a:rPr>
              <a:t> </a:t>
            </a:r>
            <a:r>
              <a:rPr sz="2000" spc="-20" dirty="0">
                <a:solidFill>
                  <a:srgbClr val="3D3D3D"/>
                </a:solidFill>
                <a:latin typeface="BentonSans Regular"/>
                <a:cs typeface="BentonSans Regular"/>
              </a:rPr>
              <a:t>give </a:t>
            </a:r>
            <a:r>
              <a:rPr sz="2000" dirty="0">
                <a:solidFill>
                  <a:srgbClr val="3D3D3D"/>
                </a:solidFill>
                <a:latin typeface="BentonSans Regular"/>
                <a:cs typeface="BentonSans Regular"/>
              </a:rPr>
              <a:t>them</a:t>
            </a:r>
            <a:r>
              <a:rPr sz="2000" spc="-15" dirty="0">
                <a:solidFill>
                  <a:srgbClr val="3D3D3D"/>
                </a:solidFill>
                <a:latin typeface="BentonSans Regular"/>
                <a:cs typeface="BentonSans Regular"/>
              </a:rPr>
              <a:t> </a:t>
            </a:r>
            <a:r>
              <a:rPr sz="2000" spc="-10" dirty="0">
                <a:solidFill>
                  <a:srgbClr val="3D3D3D"/>
                </a:solidFill>
                <a:latin typeface="BentonSans Regular"/>
                <a:cs typeface="BentonSans Regular"/>
              </a:rPr>
              <a:t>numbers.</a:t>
            </a:r>
            <a:endParaRPr sz="2000" dirty="0">
              <a:latin typeface="BentonSans Regular"/>
              <a:cs typeface="BentonSans Regular"/>
            </a:endParaRPr>
          </a:p>
          <a:p>
            <a:pPr marL="12700">
              <a:lnSpc>
                <a:spcPct val="100000"/>
              </a:lnSpc>
              <a:spcBef>
                <a:spcPts val="700"/>
              </a:spcBef>
            </a:pPr>
            <a:r>
              <a:rPr sz="2000" spc="-10" dirty="0">
                <a:solidFill>
                  <a:srgbClr val="3D3D3D"/>
                </a:solidFill>
                <a:latin typeface="BentonSans Regular"/>
                <a:cs typeface="BentonSans Regular"/>
              </a:rPr>
              <a:t>-</a:t>
            </a:r>
            <a:r>
              <a:rPr sz="2000" dirty="0">
                <a:solidFill>
                  <a:srgbClr val="3D3D3D"/>
                </a:solidFill>
                <a:latin typeface="BentonSans Regular"/>
                <a:cs typeface="BentonSans Regular"/>
              </a:rPr>
              <a:t>-</a:t>
            </a:r>
            <a:r>
              <a:rPr sz="2000" spc="-75" dirty="0">
                <a:solidFill>
                  <a:srgbClr val="3D3D3D"/>
                </a:solidFill>
                <a:latin typeface="BentonSans Regular"/>
                <a:cs typeface="BentonSans Regular"/>
              </a:rPr>
              <a:t> </a:t>
            </a:r>
            <a:r>
              <a:rPr sz="2000" dirty="0">
                <a:solidFill>
                  <a:srgbClr val="3D3D3D"/>
                </a:solidFill>
                <a:latin typeface="BentonSans Regular"/>
                <a:cs typeface="BentonSans Regular"/>
              </a:rPr>
              <a:t>Mike</a:t>
            </a:r>
            <a:r>
              <a:rPr sz="2000" spc="-60" dirty="0">
                <a:solidFill>
                  <a:srgbClr val="3D3D3D"/>
                </a:solidFill>
                <a:latin typeface="BentonSans Regular"/>
                <a:cs typeface="BentonSans Regular"/>
              </a:rPr>
              <a:t> </a:t>
            </a:r>
            <a:r>
              <a:rPr sz="2000" spc="-20" dirty="0">
                <a:solidFill>
                  <a:srgbClr val="3D3D3D"/>
                </a:solidFill>
                <a:latin typeface="BentonSans Regular"/>
                <a:cs typeface="BentonSans Regular"/>
              </a:rPr>
              <a:t>Lowe</a:t>
            </a:r>
            <a:r>
              <a:rPr sz="2000" spc="-65" dirty="0">
                <a:solidFill>
                  <a:srgbClr val="3D3D3D"/>
                </a:solidFill>
                <a:latin typeface="BentonSans Regular"/>
                <a:cs typeface="BentonSans Regular"/>
              </a:rPr>
              <a:t> </a:t>
            </a:r>
            <a:r>
              <a:rPr sz="2000" spc="-10" dirty="0">
                <a:solidFill>
                  <a:srgbClr val="3D3D3D"/>
                </a:solidFill>
                <a:latin typeface="BentonSans"/>
                <a:cs typeface="BentonSans"/>
              </a:rPr>
              <a:t>(Jetstream</a:t>
            </a:r>
            <a:r>
              <a:rPr lang="en-US" sz="2000" spc="-10" dirty="0">
                <a:solidFill>
                  <a:srgbClr val="3D3D3D"/>
                </a:solidFill>
                <a:latin typeface="BentonSans"/>
                <a:cs typeface="BentonSans"/>
              </a:rPr>
              <a:t>2</a:t>
            </a:r>
            <a:r>
              <a:rPr sz="2000" spc="-55" dirty="0">
                <a:solidFill>
                  <a:srgbClr val="3D3D3D"/>
                </a:solidFill>
                <a:latin typeface="BentonSans Regular"/>
                <a:cs typeface="BentonSans Regular"/>
              </a:rPr>
              <a:t> </a:t>
            </a:r>
            <a:r>
              <a:rPr sz="2000" spc="-10" dirty="0">
                <a:solidFill>
                  <a:srgbClr val="3D3D3D"/>
                </a:solidFill>
                <a:latin typeface="BentonSans Regular"/>
                <a:cs typeface="BentonSans Regular"/>
              </a:rPr>
              <a:t>architect)</a:t>
            </a:r>
            <a:endParaRPr sz="2000" dirty="0">
              <a:latin typeface="BentonSans Regular"/>
              <a:cs typeface="BentonSans Regular"/>
            </a:endParaRPr>
          </a:p>
          <a:p>
            <a:pPr marL="12700">
              <a:lnSpc>
                <a:spcPct val="100000"/>
              </a:lnSpc>
              <a:spcBef>
                <a:spcPts val="1000"/>
              </a:spcBef>
            </a:pPr>
            <a:r>
              <a:rPr sz="1000" dirty="0">
                <a:solidFill>
                  <a:srgbClr val="3D3D3D"/>
                </a:solidFill>
                <a:latin typeface="BentonSans Regular"/>
                <a:cs typeface="BentonSans Regular"/>
              </a:rPr>
              <a:t>**some</a:t>
            </a:r>
            <a:r>
              <a:rPr sz="1000" spc="-10" dirty="0">
                <a:solidFill>
                  <a:srgbClr val="3D3D3D"/>
                </a:solidFill>
                <a:latin typeface="BentonSans Regular"/>
                <a:cs typeface="BentonSans Regular"/>
              </a:rPr>
              <a:t> </a:t>
            </a:r>
            <a:r>
              <a:rPr sz="1000" dirty="0">
                <a:solidFill>
                  <a:srgbClr val="3D3D3D"/>
                </a:solidFill>
                <a:latin typeface="BentonSans Regular"/>
                <a:cs typeface="BentonSans Regular"/>
              </a:rPr>
              <a:t>caveats</a:t>
            </a:r>
            <a:r>
              <a:rPr sz="1000" spc="-10" dirty="0">
                <a:solidFill>
                  <a:srgbClr val="3D3D3D"/>
                </a:solidFill>
                <a:latin typeface="BentonSans Regular"/>
                <a:cs typeface="BentonSans Regular"/>
              </a:rPr>
              <a:t> </a:t>
            </a:r>
            <a:r>
              <a:rPr sz="1000" dirty="0">
                <a:solidFill>
                  <a:srgbClr val="3D3D3D"/>
                </a:solidFill>
                <a:latin typeface="BentonSans Regular"/>
                <a:cs typeface="BentonSans Regular"/>
              </a:rPr>
              <a:t>for</a:t>
            </a:r>
            <a:r>
              <a:rPr sz="1000" spc="-10" dirty="0">
                <a:solidFill>
                  <a:srgbClr val="3D3D3D"/>
                </a:solidFill>
                <a:latin typeface="BentonSans Regular"/>
                <a:cs typeface="BentonSans Regular"/>
              </a:rPr>
              <a:t> gateways…</a:t>
            </a:r>
            <a:endParaRPr sz="1000" dirty="0">
              <a:latin typeface="BentonSans Regular"/>
              <a:cs typeface="BentonSans Regular"/>
            </a:endParaRPr>
          </a:p>
        </p:txBody>
      </p:sp>
      <p:pic>
        <p:nvPicPr>
          <p:cNvPr id="4" name="object 4"/>
          <p:cNvPicPr/>
          <p:nvPr/>
        </p:nvPicPr>
        <p:blipFill>
          <a:blip r:embed="rId2" cstate="print"/>
          <a:stretch>
            <a:fillRect/>
          </a:stretch>
        </p:blipFill>
        <p:spPr>
          <a:xfrm>
            <a:off x="4886035" y="1268412"/>
            <a:ext cx="3905310" cy="2865939"/>
          </a:xfrm>
          <a:prstGeom prst="rect">
            <a:avLst/>
          </a:prstGeom>
        </p:spPr>
      </p:pic>
    </p:spTree>
  </p:cSld>
  <p:clrMapOvr>
    <a:masterClrMapping/>
  </p:clrMapOvr>
</p:sld>
</file>

<file path=ppt/theme/theme1.xml><?xml version="1.0" encoding="utf-8"?>
<a:theme xmlns:a="http://schemas.openxmlformats.org/drawingml/2006/main" name="Title Slide Light">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Set, light patter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Set, black">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Custom Set, whit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1764</TotalTime>
  <Words>2837</Words>
  <Application>Microsoft Macintosh PowerPoint</Application>
  <PresentationFormat>On-screen Show (16:9)</PresentationFormat>
  <Paragraphs>261</Paragraphs>
  <Slides>33</Slides>
  <Notes>15</Notes>
  <HiddenSlides>0</HiddenSlides>
  <MMClips>0</MMClips>
  <ScaleCrop>false</ScaleCrop>
  <HeadingPairs>
    <vt:vector size="6" baseType="variant">
      <vt:variant>
        <vt:lpstr>Fonts Used</vt:lpstr>
      </vt:variant>
      <vt:variant>
        <vt:i4>6</vt:i4>
      </vt:variant>
      <vt:variant>
        <vt:lpstr>Theme</vt:lpstr>
      </vt:variant>
      <vt:variant>
        <vt:i4>4</vt:i4>
      </vt:variant>
      <vt:variant>
        <vt:lpstr>Slide Titles</vt:lpstr>
      </vt:variant>
      <vt:variant>
        <vt:i4>33</vt:i4>
      </vt:variant>
    </vt:vector>
  </HeadingPairs>
  <TitlesOfParts>
    <vt:vector size="43" baseType="lpstr">
      <vt:lpstr>BentonSans-Medium</vt:lpstr>
      <vt:lpstr>BentonSans Regular</vt:lpstr>
      <vt:lpstr>Century Gothic</vt:lpstr>
      <vt:lpstr>Arial</vt:lpstr>
      <vt:lpstr>BentonSans</vt:lpstr>
      <vt:lpstr>Calibri</vt:lpstr>
      <vt:lpstr>Title Slide Light</vt:lpstr>
      <vt:lpstr>Custom Set, light pattern</vt:lpstr>
      <vt:lpstr>Custom Set, black</vt:lpstr>
      <vt:lpstr>Custom Set, white</vt:lpstr>
      <vt:lpstr>Introduction to Cloud Computing</vt:lpstr>
      <vt:lpstr>Defining what cloud is…</vt:lpstr>
      <vt:lpstr>The cloud reality…</vt:lpstr>
      <vt:lpstr>Why use the cloud?</vt:lpstr>
      <vt:lpstr>Why not use the cloud for everything?</vt:lpstr>
      <vt:lpstr>Types of clouds</vt:lpstr>
      <vt:lpstr>HPC vs Cloud</vt:lpstr>
      <vt:lpstr>Jetstream and way of the cloud…</vt:lpstr>
      <vt:lpstr>Thinking about VMs…</vt:lpstr>
      <vt:lpstr>Cloud computing terms…simplified</vt:lpstr>
      <vt:lpstr>The Vocabulary of the Cloud</vt:lpstr>
      <vt:lpstr>Cloud Computing Terms…simplified</vt:lpstr>
      <vt:lpstr>Cloud Computing Terms…simplified</vt:lpstr>
      <vt:lpstr>Cloud Computing Terms…simplified (Cont.)</vt:lpstr>
      <vt:lpstr>Jetstream: an NSF public science cloud</vt:lpstr>
      <vt:lpstr>What is “the” Jetstream(2)? </vt:lpstr>
      <vt:lpstr>Platform Overview</vt:lpstr>
      <vt:lpstr>What is OpenStack?</vt:lpstr>
      <vt:lpstr>OpenStack Overview</vt:lpstr>
      <vt:lpstr>PowerPoint Presentation</vt:lpstr>
      <vt:lpstr>OpenStack/Software Layers on Jetstream</vt:lpstr>
      <vt:lpstr>PowerPoint Presentation</vt:lpstr>
      <vt:lpstr>CLI / API Interface</vt:lpstr>
      <vt:lpstr>Horizon GUI interface</vt:lpstr>
      <vt:lpstr>CACAO</vt:lpstr>
      <vt:lpstr>Exosphere GUI interface</vt:lpstr>
      <vt:lpstr>Exosphere</vt:lpstr>
      <vt:lpstr>Using and preserving VMs</vt:lpstr>
      <vt:lpstr>Jetstream General Best Practices</vt:lpstr>
      <vt:lpstr>Security Best Practices</vt:lpstr>
      <vt:lpstr>Where can I get help?</vt:lpstr>
      <vt:lpstr>Acknowledgements</vt:lpstr>
      <vt:lpstr>Jetstream2 partners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Jetstream2: Accelerating science and engineering on-demand</dc:title>
  <dc:creator>Hancock, David Y</dc:creator>
  <cp:lastModifiedBy>Wells, Aaron</cp:lastModifiedBy>
  <cp:revision>22</cp:revision>
  <dcterms:created xsi:type="dcterms:W3CDTF">2020-07-24T15:33:39Z</dcterms:created>
  <dcterms:modified xsi:type="dcterms:W3CDTF">2023-05-05T18:43:02Z</dcterms:modified>
</cp:coreProperties>
</file>